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7"/>
  </p:notesMasterIdLst>
  <p:sldIdLst>
    <p:sldId id="256" r:id="rId2"/>
    <p:sldId id="257" r:id="rId3"/>
    <p:sldId id="258" r:id="rId4"/>
    <p:sldId id="260" r:id="rId5"/>
    <p:sldId id="268" r:id="rId6"/>
    <p:sldId id="259" r:id="rId7"/>
    <p:sldId id="261" r:id="rId8"/>
    <p:sldId id="269" r:id="rId9"/>
    <p:sldId id="262" r:id="rId10"/>
    <p:sldId id="263" r:id="rId11"/>
    <p:sldId id="264" r:id="rId12"/>
    <p:sldId id="270" r:id="rId13"/>
    <p:sldId id="265"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09" autoAdjust="0"/>
  </p:normalViewPr>
  <p:slideViewPr>
    <p:cSldViewPr>
      <p:cViewPr varScale="1">
        <p:scale>
          <a:sx n="52" d="100"/>
          <a:sy n="52" d="100"/>
        </p:scale>
        <p:origin x="-233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A0DB1-9EF5-4A59-8050-3564DA3B1FDC}" type="datetimeFigureOut">
              <a:rPr lang="ru-RU" smtClean="0"/>
              <a:t>02.08.2017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A8770-882E-47B7-8766-FE0C2C6DBB49}" type="slidenum">
              <a:rPr lang="ru-RU" smtClean="0"/>
              <a:t>‹#›</a:t>
            </a:fld>
            <a:endParaRPr lang="ru-RU"/>
          </a:p>
        </p:txBody>
      </p:sp>
    </p:spTree>
    <p:extLst>
      <p:ext uri="{BB962C8B-B14F-4D97-AF65-F5344CB8AC3E}">
        <p14:creationId xmlns:p14="http://schemas.microsoft.com/office/powerpoint/2010/main" val="120685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Доклад генерального директора НП «Мосплем» А.Н. Ермилова  на общем собрании Партнерства 22 мая 2017 года</a:t>
            </a:r>
          </a:p>
          <a:p>
            <a:endParaRPr lang="ru-RU" dirty="0" smtClean="0"/>
          </a:p>
          <a:p>
            <a:r>
              <a:rPr lang="ru-RU" dirty="0" smtClean="0"/>
              <a:t>Уважаемые участники Собрания!</a:t>
            </a:r>
          </a:p>
          <a:p>
            <a:r>
              <a:rPr lang="ru-RU" dirty="0" smtClean="0"/>
              <a:t>В течение 2016 года работа НП «Мосплем» велась согласно Плана, утвержденного Общим Собранием НП «Мосплем» 11 мая прошлого года.</a:t>
            </a:r>
          </a:p>
          <a:p>
            <a:r>
              <a:rPr lang="ru-RU" dirty="0" smtClean="0"/>
              <a:t>Напомню, что тогда же были рассмотрены и одобрены результаты работы Партнерства в 2015 году, а также концепция «Программы совершенствования молочного скота Московского региона на период до 2022 года». Согласно этому Прогнозу в хозяйствах Московской области и г. Москве к 2023 году средний удой на фуражную корову должен достигнуть 7300-7500 кг при содержании жира 4,10% и белка 3,30-3,35%. Не менее 40% животных должны быть племенными. Уровень продуктивности в племенных заводах и </a:t>
            </a:r>
            <a:r>
              <a:rPr lang="ru-RU" dirty="0" err="1" smtClean="0"/>
              <a:t>племрепродукторах</a:t>
            </a:r>
            <a:r>
              <a:rPr lang="ru-RU" dirty="0" smtClean="0"/>
              <a:t> достигнуть 8000-8500 кг молока, жирностью не менее 4,20% и содержанием белка не менее 3,40%. 97% разводимого поголовья отнесены к голштинской породе. Племпредприятия региона должны начать частично комплектоваться за счет собственного отечественного воспроизводства быков и при этом довести объем реализации семени до уровня не менее 2,3 млн. доз. Племенным хозяйствам необходимо продавать около 4,0 тысяч голов молодняка на племенные цели, из них хотя бы 1,5 тысячи голов за пределы региона.</a:t>
            </a:r>
          </a:p>
          <a:p>
            <a:r>
              <a:rPr lang="ru-RU" dirty="0" smtClean="0"/>
              <a:t>Достижение перечисленных параметров позволит нам если не сравняться, то вплотную приблизиться к имеющимся племенным характеристикам Европейских стран с развитым молочным скотоводством.</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a:t>
            </a:fld>
            <a:endParaRPr lang="ru-RU"/>
          </a:p>
        </p:txBody>
      </p:sp>
    </p:spTree>
    <p:extLst>
      <p:ext uri="{BB962C8B-B14F-4D97-AF65-F5344CB8AC3E}">
        <p14:creationId xmlns:p14="http://schemas.microsoft.com/office/powerpoint/2010/main" val="100979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Честно сказать, это положение проекта я перечитал не один раз. Обсудил со специалистами, потом с И.Н. </a:t>
            </a:r>
            <a:r>
              <a:rPr lang="ru-RU" sz="1200" kern="1200" dirty="0" err="1" smtClean="0">
                <a:solidFill>
                  <a:schemeClr val="tx1"/>
                </a:solidFill>
                <a:effectLst/>
                <a:latin typeface="+mn-lt"/>
                <a:ea typeface="+mn-ea"/>
                <a:cs typeface="+mn-cs"/>
              </a:rPr>
              <a:t>Янчуковым</a:t>
            </a:r>
            <a:r>
              <a:rPr lang="ru-RU" sz="1200" kern="1200" dirty="0" smtClean="0">
                <a:solidFill>
                  <a:schemeClr val="tx1"/>
                </a:solidFill>
                <a:effectLst/>
                <a:latin typeface="+mn-lt"/>
                <a:ea typeface="+mn-ea"/>
                <a:cs typeface="+mn-cs"/>
              </a:rPr>
              <a:t>, специалистами из других областей. Что получается? Еще в 2015 году был принят 233 Федеральный закон, по которому полномочия с федерального уровня передаются на региональный (Слайд 10). В законе «О племенном животноводстве» даже соответствующая статья появилась: 15.2, но авторам проекта она не указ. Они считают, что все надо сосредоточить у этого оператора (читай ВНИИплем), а тем, кто занимается практической селекцией, остается одно – платить и еще раз платить, ни на что не влиять и не спрашивать ни с кого ни о чем. Таким образом нас хотят превратить в кормушку, но, как известно, паразиты рано или поздно губят своего хозяина.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19A8770-882E-47B7-8766-FE0C2C6DBB49}" type="slidenum">
              <a:rPr lang="ru-RU" smtClean="0"/>
              <a:t>10</a:t>
            </a:fld>
            <a:endParaRPr lang="ru-RU"/>
          </a:p>
        </p:txBody>
      </p:sp>
    </p:spTree>
    <p:extLst>
      <p:ext uri="{BB962C8B-B14F-4D97-AF65-F5344CB8AC3E}">
        <p14:creationId xmlns:p14="http://schemas.microsoft.com/office/powerpoint/2010/main" val="262430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Нами было подготовлено письмо (Слайд 11) и отправлено в Департамент. </a:t>
            </a:r>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11</a:t>
            </a:fld>
            <a:endParaRPr lang="ru-RU"/>
          </a:p>
        </p:txBody>
      </p:sp>
    </p:spTree>
    <p:extLst>
      <p:ext uri="{BB962C8B-B14F-4D97-AF65-F5344CB8AC3E}">
        <p14:creationId xmlns:p14="http://schemas.microsoft.com/office/powerpoint/2010/main" val="322141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Недавно на него ответили (Слайд 12). Цитирую: «… замечания, представленные в Вашем обращении не корректны, в связи с чем их комментирование считаем нецелесообразным». </a:t>
            </a:r>
          </a:p>
          <a:p>
            <a:r>
              <a:rPr lang="ru-RU" sz="1200" kern="1200" dirty="0" smtClean="0">
                <a:solidFill>
                  <a:schemeClr val="tx1"/>
                </a:solidFill>
                <a:effectLst/>
                <a:latin typeface="+mn-lt"/>
                <a:ea typeface="+mn-ea"/>
                <a:cs typeface="+mn-cs"/>
              </a:rPr>
              <a:t>Вот и весь сказ. Если это ответ мне лично, то я ничего особенного в этом не вижу, но это ответ в конечном счете НП «Мосплем», так как адресован генеральному директору Партнерства. </a:t>
            </a:r>
          </a:p>
          <a:p>
            <a:r>
              <a:rPr lang="ru-RU" sz="1200" kern="1200" dirty="0" smtClean="0">
                <a:solidFill>
                  <a:schemeClr val="tx1"/>
                </a:solidFill>
                <a:effectLst/>
                <a:latin typeface="+mn-lt"/>
                <a:ea typeface="+mn-ea"/>
                <a:cs typeface="+mn-cs"/>
              </a:rPr>
              <a:t>Здесь естественен вопрос: что будем делать? Мы не один раз выступали и письменно, и через прессу, и через Общественную палату, предлагали взять нашу </a:t>
            </a:r>
            <a:r>
              <a:rPr lang="ru-RU" sz="1200" kern="1200" dirty="0" err="1" smtClean="0">
                <a:solidFill>
                  <a:schemeClr val="tx1"/>
                </a:solidFill>
                <a:effectLst/>
                <a:latin typeface="+mn-lt"/>
                <a:ea typeface="+mn-ea"/>
                <a:cs typeface="+mn-cs"/>
              </a:rPr>
              <a:t>мосплемовскую</a:t>
            </a:r>
            <a:r>
              <a:rPr lang="ru-RU" sz="1200" kern="1200" dirty="0" smtClean="0">
                <a:solidFill>
                  <a:schemeClr val="tx1"/>
                </a:solidFill>
                <a:effectLst/>
                <a:latin typeface="+mn-lt"/>
                <a:ea typeface="+mn-ea"/>
                <a:cs typeface="+mn-cs"/>
              </a:rPr>
              <a:t> нормативную базу, которая апробирована в условиях Подмосковья, за основу реформируемой нормативной базы племенного животноводства, но нас не только не слышат, а делают многое, очень многое напротив. Однако  такое положение ведет к тому, что племенное молочное скотоводство в России перестанет существовать.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12</a:t>
            </a:fld>
            <a:endParaRPr lang="ru-RU"/>
          </a:p>
        </p:txBody>
      </p:sp>
    </p:spTree>
    <p:extLst>
      <p:ext uri="{BB962C8B-B14F-4D97-AF65-F5344CB8AC3E}">
        <p14:creationId xmlns:p14="http://schemas.microsoft.com/office/powerpoint/2010/main" val="349540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Этого же добиваются и зарубежные поставщики племенной продукции. Начиная с 2010 года в прессе, да что там в прессе – на каждом семинаре коллаборационисты от племенного дела и их западные хозяева везде, где только можно, охаивают российское племенное молочное скотоводство (Слайд 13).</a:t>
            </a:r>
          </a:p>
          <a:p>
            <a:r>
              <a:rPr lang="ru-RU" sz="1200" kern="1200" dirty="0" smtClean="0">
                <a:solidFill>
                  <a:schemeClr val="tx1"/>
                </a:solidFill>
                <a:effectLst/>
                <a:latin typeface="+mn-lt"/>
                <a:ea typeface="+mn-ea"/>
                <a:cs typeface="+mn-cs"/>
              </a:rPr>
              <a:t>Вы видите интервью генерального директора компании «</a:t>
            </a:r>
            <a:r>
              <a:rPr lang="en-US" sz="1200" kern="1200" dirty="0" smtClean="0">
                <a:solidFill>
                  <a:schemeClr val="tx1"/>
                </a:solidFill>
                <a:effectLst/>
                <a:latin typeface="+mn-lt"/>
                <a:ea typeface="+mn-ea"/>
                <a:cs typeface="+mn-cs"/>
              </a:rPr>
              <a:t>ABS Global</a:t>
            </a:r>
            <a:r>
              <a:rPr lang="ru-RU" sz="1200" kern="1200" dirty="0" smtClean="0">
                <a:solidFill>
                  <a:schemeClr val="tx1"/>
                </a:solidFill>
                <a:effectLst/>
                <a:latin typeface="+mn-lt"/>
                <a:ea typeface="+mn-ea"/>
                <a:cs typeface="+mn-cs"/>
              </a:rPr>
              <a:t>» по восточной Европе Теодора </a:t>
            </a:r>
            <a:r>
              <a:rPr lang="ru-RU" sz="1200" kern="1200" dirty="0" err="1" smtClean="0">
                <a:solidFill>
                  <a:schemeClr val="tx1"/>
                </a:solidFill>
                <a:effectLst/>
                <a:latin typeface="+mn-lt"/>
                <a:ea typeface="+mn-ea"/>
                <a:cs typeface="+mn-cs"/>
              </a:rPr>
              <a:t>Арбова</a:t>
            </a:r>
            <a:r>
              <a:rPr lang="ru-RU" sz="1200" kern="1200" dirty="0" smtClean="0">
                <a:solidFill>
                  <a:schemeClr val="tx1"/>
                </a:solidFill>
                <a:effectLst/>
                <a:latin typeface="+mn-lt"/>
                <a:ea typeface="+mn-ea"/>
                <a:cs typeface="+mn-cs"/>
              </a:rPr>
              <a:t>, которое он дал 10 июля 2010 года. </a:t>
            </a:r>
          </a:p>
          <a:p>
            <a:r>
              <a:rPr lang="ru-RU" sz="1200" kern="1200" dirty="0" smtClean="0">
                <a:solidFill>
                  <a:schemeClr val="tx1"/>
                </a:solidFill>
                <a:effectLst/>
                <a:latin typeface="+mn-lt"/>
                <a:ea typeface="+mn-ea"/>
                <a:cs typeface="+mn-cs"/>
              </a:rPr>
              <a:t>Суть его высказываний такова:</a:t>
            </a:r>
          </a:p>
          <a:p>
            <a:r>
              <a:rPr lang="ru-RU" sz="1200" kern="1200" dirty="0" smtClean="0">
                <a:solidFill>
                  <a:schemeClr val="tx1"/>
                </a:solidFill>
                <a:effectLst/>
                <a:latin typeface="+mn-lt"/>
                <a:ea typeface="+mn-ea"/>
                <a:cs typeface="+mn-cs"/>
              </a:rPr>
              <a:t>- Россия – отсталое государство в области племенного животноводства;</a:t>
            </a:r>
          </a:p>
          <a:p>
            <a:r>
              <a:rPr lang="ru-RU" sz="1200" kern="1200" dirty="0" smtClean="0">
                <a:solidFill>
                  <a:schemeClr val="tx1"/>
                </a:solidFill>
                <a:effectLst/>
                <a:latin typeface="+mn-lt"/>
                <a:ea typeface="+mn-ea"/>
                <a:cs typeface="+mn-cs"/>
              </a:rPr>
              <a:t>- необходимо в десятки раз увеличить ввоз в страну племенного материала из-за рубежа;</a:t>
            </a:r>
          </a:p>
          <a:p>
            <a:r>
              <a:rPr lang="ru-RU" sz="1200" kern="1200" dirty="0" smtClean="0">
                <a:solidFill>
                  <a:schemeClr val="tx1"/>
                </a:solidFill>
                <a:effectLst/>
                <a:latin typeface="+mn-lt"/>
                <a:ea typeface="+mn-ea"/>
                <a:cs typeface="+mn-cs"/>
              </a:rPr>
              <a:t>- следует упростить все зоотехнические требования к оценке ввозимой по импорту племенной продукции;</a:t>
            </a:r>
          </a:p>
          <a:p>
            <a:r>
              <a:rPr lang="ru-RU" sz="1200" kern="1200" dirty="0" smtClean="0">
                <a:solidFill>
                  <a:schemeClr val="tx1"/>
                </a:solidFill>
                <a:effectLst/>
                <a:latin typeface="+mn-lt"/>
                <a:ea typeface="+mn-ea"/>
                <a:cs typeface="+mn-cs"/>
              </a:rPr>
              <a:t>- в России отсутствуют специалисты, способные работать в современных условиях. </a:t>
            </a:r>
          </a:p>
          <a:p>
            <a:r>
              <a:rPr lang="ru-RU" sz="1200" kern="1200" dirty="0" smtClean="0">
                <a:solidFill>
                  <a:schemeClr val="tx1"/>
                </a:solidFill>
                <a:effectLst/>
                <a:latin typeface="+mn-lt"/>
                <a:ea typeface="+mn-ea"/>
                <a:cs typeface="+mn-cs"/>
              </a:rPr>
              <a:t>Уважаемые коллеги, это о нас. Если это воплотить в жизнь, то мы превратимся в генетическую помойку Запада.</a:t>
            </a:r>
          </a:p>
          <a:p>
            <a:r>
              <a:rPr lang="ru-RU" sz="1200" kern="1200" dirty="0" smtClean="0">
                <a:solidFill>
                  <a:schemeClr val="tx1"/>
                </a:solidFill>
                <a:effectLst/>
                <a:latin typeface="+mn-lt"/>
                <a:ea typeface="+mn-ea"/>
                <a:cs typeface="+mn-cs"/>
              </a:rPr>
              <a:t>Подобных выступлений множество. Их задача – освободить российский рынок племенной продукции от отечественного производителя. К сожалению, этим дельцам многое удалось. Уничтожено российское племенное птицеводство. Доведено, что называется, до ручки племенное свиноводство и т.д.</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13</a:t>
            </a:fld>
            <a:endParaRPr lang="ru-RU"/>
          </a:p>
        </p:txBody>
      </p:sp>
    </p:spTree>
    <p:extLst>
      <p:ext uri="{BB962C8B-B14F-4D97-AF65-F5344CB8AC3E}">
        <p14:creationId xmlns:p14="http://schemas.microsoft.com/office/powerpoint/2010/main" val="417496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Сопротивляется только племенное молочное скотоводство. Поэтому на нем сосредоточена вся мощь этой вакханалии. Уже открыто и публично ставится вопрос о лишении этой отрасли какой-либо поддержки, предлагается упразднить в полном объеме всю систему ведения племенной работы и перейти на прямые связи с породными зарубежными ассоциациями (Слайд 14).</a:t>
            </a:r>
          </a:p>
          <a:p>
            <a:r>
              <a:rPr lang="ru-RU" sz="1200" kern="1200" dirty="0" smtClean="0">
                <a:solidFill>
                  <a:schemeClr val="tx1"/>
                </a:solidFill>
                <a:effectLst/>
                <a:latin typeface="+mn-lt"/>
                <a:ea typeface="+mn-ea"/>
                <a:cs typeface="+mn-cs"/>
              </a:rPr>
              <a:t>Для этих глашатаев мы являемся «…генетическим мусором…», хотя за душой у подобных так называемых менеджеров от селекции и гроша ломанного нет. Группа специалистов из ОАО «Московское» по племенной работе» посетила ведущее хозяйство так называемой «Ассоциации производителей крупного рогатого скота голштинской породы» - </a:t>
            </a:r>
            <a:r>
              <a:rPr lang="ru-RU" sz="1200" kern="1200" dirty="0" err="1" smtClean="0">
                <a:solidFill>
                  <a:schemeClr val="tx1"/>
                </a:solidFill>
                <a:effectLst/>
                <a:latin typeface="+mn-lt"/>
                <a:ea typeface="+mn-ea"/>
                <a:cs typeface="+mn-cs"/>
              </a:rPr>
              <a:t>племрепродуктор</a:t>
            </a:r>
            <a:r>
              <a:rPr lang="ru-RU" sz="1200" kern="1200" dirty="0" smtClean="0">
                <a:solidFill>
                  <a:schemeClr val="tx1"/>
                </a:solidFill>
                <a:effectLst/>
                <a:latin typeface="+mn-lt"/>
                <a:ea typeface="+mn-ea"/>
                <a:cs typeface="+mn-cs"/>
              </a:rPr>
              <a:t> по разведению голштинов А/ф «Трио» в Липецкой области. </a:t>
            </a:r>
          </a:p>
          <a:p>
            <a:r>
              <a:rPr lang="ru-RU" sz="1200" kern="1200" dirty="0" smtClean="0">
                <a:solidFill>
                  <a:schemeClr val="tx1"/>
                </a:solidFill>
                <a:effectLst/>
                <a:latin typeface="+mn-lt"/>
                <a:ea typeface="+mn-ea"/>
                <a:cs typeface="+mn-cs"/>
              </a:rPr>
              <a:t>Уже с порога стало ясно, в этом репродукторе нет племенного дела, так как в первом увиденном гурте телок находились быки. Тем не менее, руководитель этой ассоциации Петухова М., ничуть не смущаясь, обсуждая племенные ресурсы российских племпредприятий, пишет (цитирую): «… глава ОАО «ГЦВ» Г.В. </a:t>
            </a:r>
            <a:r>
              <a:rPr lang="ru-RU" sz="1200" kern="1200" dirty="0" err="1" smtClean="0">
                <a:solidFill>
                  <a:schemeClr val="tx1"/>
                </a:solidFill>
                <a:effectLst/>
                <a:latin typeface="+mn-lt"/>
                <a:ea typeface="+mn-ea"/>
                <a:cs typeface="+mn-cs"/>
              </a:rPr>
              <a:t>Ескин</a:t>
            </a:r>
            <a:r>
              <a:rPr lang="ru-RU" sz="1200" kern="1200" dirty="0" smtClean="0">
                <a:solidFill>
                  <a:schemeClr val="tx1"/>
                </a:solidFill>
                <a:effectLst/>
                <a:latin typeface="+mn-lt"/>
                <a:ea typeface="+mn-ea"/>
                <a:cs typeface="+mn-cs"/>
              </a:rPr>
              <a:t> … с генетическим багажом (если не сказать «мусором») … - человек с необузданной фантазией…».</a:t>
            </a:r>
          </a:p>
          <a:p>
            <a:r>
              <a:rPr lang="ru-RU" sz="1200" kern="1200" dirty="0" smtClean="0">
                <a:solidFill>
                  <a:schemeClr val="tx1"/>
                </a:solidFill>
                <a:effectLst/>
                <a:latin typeface="+mn-lt"/>
                <a:ea typeface="+mn-ea"/>
                <a:cs typeface="+mn-cs"/>
              </a:rPr>
              <a:t>А ведь Геннадий Владимирович всего лишь отметил, что племпредприятия ОАО «ГЦВ» обладают высокоценными животными, происходящими от элиты мирового молочного животноводства, и это действительно так. </a:t>
            </a:r>
          </a:p>
          <a:p>
            <a:r>
              <a:rPr lang="ru-RU" sz="1200" kern="1200" dirty="0" smtClean="0">
                <a:solidFill>
                  <a:schemeClr val="tx1"/>
                </a:solidFill>
                <a:effectLst/>
                <a:latin typeface="+mn-lt"/>
                <a:ea typeface="+mn-ea"/>
                <a:cs typeface="+mn-cs"/>
              </a:rPr>
              <a:t>В течение 2016 года, согласно Плана были проведены различные семинары и конференции. Особо следует отметить семинары по использованию ИАС «СЕЛЭКС». Они были проведены на базе </a:t>
            </a:r>
            <a:r>
              <a:rPr lang="ru-RU" sz="1200" kern="1200" dirty="0" err="1" smtClean="0">
                <a:solidFill>
                  <a:schemeClr val="tx1"/>
                </a:solidFill>
                <a:effectLst/>
                <a:latin typeface="+mn-lt"/>
                <a:ea typeface="+mn-ea"/>
                <a:cs typeface="+mn-cs"/>
              </a:rPr>
              <a:t>РАМЖа</a:t>
            </a:r>
            <a:r>
              <a:rPr lang="ru-RU" sz="1200" kern="1200" dirty="0" smtClean="0">
                <a:solidFill>
                  <a:schemeClr val="tx1"/>
                </a:solidFill>
                <a:effectLst/>
                <a:latin typeface="+mn-lt"/>
                <a:ea typeface="+mn-ea"/>
                <a:cs typeface="+mn-cs"/>
              </a:rPr>
              <a:t> и ОАО «Московское» по племенной работе». Те хозяйства, которые прислали своих специалистов на эти семинары, а некоторые были и не по одному разу, сдали отчетные материалы по итогам бонитировки без каких-либо затруднений. Те же, кто не был, сдавали по 3-4 раза и с большими осложнениями.</a:t>
            </a:r>
          </a:p>
          <a:p>
            <a:r>
              <a:rPr lang="ru-RU" sz="1200" kern="1200" dirty="0" smtClean="0">
                <a:solidFill>
                  <a:schemeClr val="tx1"/>
                </a:solidFill>
                <a:effectLst/>
                <a:latin typeface="+mn-lt"/>
                <a:ea typeface="+mn-ea"/>
                <a:cs typeface="+mn-cs"/>
              </a:rPr>
              <a:t>С принятием </a:t>
            </a:r>
            <a:r>
              <a:rPr lang="ru-RU" sz="1200" kern="1200" dirty="0" err="1" smtClean="0">
                <a:solidFill>
                  <a:schemeClr val="tx1"/>
                </a:solidFill>
                <a:effectLst/>
                <a:latin typeface="+mn-lt"/>
                <a:ea typeface="+mn-ea"/>
                <a:cs typeface="+mn-cs"/>
              </a:rPr>
              <a:t>РАМЖа</a:t>
            </a:r>
            <a:r>
              <a:rPr lang="ru-RU" sz="1200" kern="1200" dirty="0" smtClean="0">
                <a:solidFill>
                  <a:schemeClr val="tx1"/>
                </a:solidFill>
                <a:effectLst/>
                <a:latin typeface="+mn-lt"/>
                <a:ea typeface="+mn-ea"/>
                <a:cs typeface="+mn-cs"/>
              </a:rPr>
              <a:t> в НП «Мосплем» семинары эти проходят на безвозмездной основе, и это обстоятельство необходимо использовать.</a:t>
            </a:r>
          </a:p>
          <a:p>
            <a:r>
              <a:rPr lang="ru-RU" sz="1200" kern="1200" dirty="0" smtClean="0">
                <a:solidFill>
                  <a:schemeClr val="tx1"/>
                </a:solidFill>
                <a:effectLst/>
                <a:latin typeface="+mn-lt"/>
                <a:ea typeface="+mn-ea"/>
                <a:cs typeface="+mn-cs"/>
              </a:rPr>
              <a:t>Партнерство активно участвовало в выставках «</a:t>
            </a:r>
            <a:r>
              <a:rPr lang="ru-RU" sz="1200" kern="1200" dirty="0" err="1" smtClean="0">
                <a:solidFill>
                  <a:schemeClr val="tx1"/>
                </a:solidFill>
                <a:effectLst/>
                <a:latin typeface="+mn-lt"/>
                <a:ea typeface="+mn-ea"/>
                <a:cs typeface="+mn-cs"/>
              </a:rPr>
              <a:t>Агроферма</a:t>
            </a:r>
            <a:r>
              <a:rPr lang="ru-RU" sz="1200" kern="1200" dirty="0" smtClean="0">
                <a:solidFill>
                  <a:schemeClr val="tx1"/>
                </a:solidFill>
                <a:effectLst/>
                <a:latin typeface="+mn-lt"/>
                <a:ea typeface="+mn-ea"/>
                <a:cs typeface="+mn-cs"/>
              </a:rPr>
              <a:t>» и «Золотая Осень». Была организована и проведена выставка «Звезды Подмосковья – 2016». Она была 20-ая. Ее впервые проводили не на Раменском ипподроме, а на территории Национального конного парка «Русь». </a:t>
            </a:r>
          </a:p>
          <a:p>
            <a:r>
              <a:rPr lang="ru-RU" sz="1200" kern="1200" dirty="0" smtClean="0">
                <a:solidFill>
                  <a:schemeClr val="tx1"/>
                </a:solidFill>
                <a:effectLst/>
                <a:latin typeface="+mn-lt"/>
                <a:ea typeface="+mn-ea"/>
                <a:cs typeface="+mn-cs"/>
              </a:rPr>
              <a:t>Конечно, нельзя сказать, что все прошло удачно. Были трудности с разгрузкой животных, трения с расселением людей, не было торговли, меньше было зрителей. </a:t>
            </a:r>
          </a:p>
          <a:p>
            <a:r>
              <a:rPr lang="ru-RU" sz="1200" kern="1200" dirty="0" smtClean="0">
                <a:solidFill>
                  <a:schemeClr val="tx1"/>
                </a:solidFill>
                <a:effectLst/>
                <a:latin typeface="+mn-lt"/>
                <a:ea typeface="+mn-ea"/>
                <a:cs typeface="+mn-cs"/>
              </a:rPr>
              <a:t>Тем не менее, выставка прошла удачно. Основной конкурс «Лучшая корова по типу телосложения» прошел «на ура». Не было ни сбоев, ни погрешностей. Это отметили и немецкая делегация, принимавшая участие в проведении этого мероприятия, и другие посетители. </a:t>
            </a:r>
          </a:p>
          <a:p>
            <a:r>
              <a:rPr lang="ru-RU" sz="1200" kern="1200" dirty="0" smtClean="0">
                <a:solidFill>
                  <a:schemeClr val="tx1"/>
                </a:solidFill>
                <a:effectLst/>
                <a:latin typeface="+mn-lt"/>
                <a:ea typeface="+mn-ea"/>
                <a:cs typeface="+mn-cs"/>
              </a:rPr>
              <a:t>Я думаю, что в этом году выставка пройдет более организованно без прошлогодних недостатков. Выставку, уважаемые коллеги, надо сохранить и проводить ее. Лучшей рекламы нашей племенной продукции не придумаешь. Как известно, лучше один раз увидеть, чем семь раз услышать. </a:t>
            </a:r>
          </a:p>
          <a:p>
            <a:r>
              <a:rPr lang="ru-RU" sz="1200" kern="1200" dirty="0" smtClean="0">
                <a:solidFill>
                  <a:schemeClr val="tx1"/>
                </a:solidFill>
                <a:effectLst/>
                <a:latin typeface="+mn-lt"/>
                <a:ea typeface="+mn-ea"/>
                <a:cs typeface="+mn-cs"/>
              </a:rPr>
              <a:t>В целом, почти все запланированные мероприятия были выполнены. </a:t>
            </a:r>
          </a:p>
          <a:p>
            <a:r>
              <a:rPr lang="ru-RU" sz="1200" kern="1200" dirty="0" smtClean="0">
                <a:solidFill>
                  <a:schemeClr val="tx1"/>
                </a:solidFill>
                <a:effectLst/>
                <a:latin typeface="+mn-lt"/>
                <a:ea typeface="+mn-ea"/>
                <a:cs typeface="+mn-cs"/>
              </a:rPr>
              <a:t>Не подготовлена только «Программа совершенствования молочного скота Московского региона на период до 2022 года». Ее необходимо обязательно доделать. Тем более, концепция этого документы уже Общим собранием утверждена. </a:t>
            </a:r>
          </a:p>
          <a:p>
            <a:r>
              <a:rPr lang="ru-RU" sz="1200" kern="1200" dirty="0" smtClean="0">
                <a:solidFill>
                  <a:schemeClr val="tx1"/>
                </a:solidFill>
                <a:effectLst/>
                <a:latin typeface="+mn-lt"/>
                <a:ea typeface="+mn-ea"/>
                <a:cs typeface="+mn-cs"/>
              </a:rPr>
              <a:t>Еще раз повторюсь, но скажу: необходимо, не смотря на все сложности, подготовить и выпустить нормативную базу, по которой мы будем реализовывать все селекционные мероприятия. </a:t>
            </a:r>
          </a:p>
          <a:p>
            <a:r>
              <a:rPr lang="ru-RU" sz="1200" kern="1200" dirty="0" smtClean="0">
                <a:solidFill>
                  <a:schemeClr val="tx1"/>
                </a:solidFill>
                <a:effectLst/>
                <a:latin typeface="+mn-lt"/>
                <a:ea typeface="+mn-ea"/>
                <a:cs typeface="+mn-cs"/>
              </a:rPr>
              <a:t>В заключение прошу дать оценку работе НП «Мосплем» в 2016 году.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14</a:t>
            </a:fld>
            <a:endParaRPr lang="ru-RU"/>
          </a:p>
        </p:txBody>
      </p:sp>
    </p:spTree>
    <p:extLst>
      <p:ext uri="{BB962C8B-B14F-4D97-AF65-F5344CB8AC3E}">
        <p14:creationId xmlns:p14="http://schemas.microsoft.com/office/powerpoint/2010/main" val="160530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 своей </a:t>
            </a:r>
            <a:r>
              <a:rPr lang="ru-RU" sz="1200" kern="1200" smtClean="0">
                <a:solidFill>
                  <a:schemeClr val="tx1"/>
                </a:solidFill>
                <a:effectLst/>
                <a:latin typeface="+mn-lt"/>
                <a:ea typeface="+mn-ea"/>
                <a:cs typeface="+mn-cs"/>
              </a:rPr>
              <a:t>стороны предлагаю:</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Признать работу НП «Мосплем» удовлетворительной. Доклад генерального директора утвердить.</a:t>
            </a:r>
          </a:p>
          <a:p>
            <a:pPr lvl="0"/>
            <a:r>
              <a:rPr lang="ru-RU" sz="1200" kern="1200" dirty="0" smtClean="0">
                <a:solidFill>
                  <a:schemeClr val="tx1"/>
                </a:solidFill>
                <a:effectLst/>
                <a:latin typeface="+mn-lt"/>
                <a:ea typeface="+mn-ea"/>
                <a:cs typeface="+mn-cs"/>
              </a:rPr>
              <a:t>Генеральному директору подготовить подробное сообщение с фактическими материалами на тему: «Состояние нормативной базы в племенном молочном скотоводстве; пути и способы ее модернизации».</a:t>
            </a:r>
          </a:p>
          <a:p>
            <a:r>
              <a:rPr lang="ru-RU" sz="1200" kern="1200" dirty="0" smtClean="0">
                <a:solidFill>
                  <a:schemeClr val="tx1"/>
                </a:solidFill>
                <a:effectLst/>
                <a:latin typeface="+mn-lt"/>
                <a:ea typeface="+mn-ea"/>
                <a:cs typeface="+mn-cs"/>
              </a:rPr>
              <a:t>Подготовку сообщения и предложения по улучшению нормативной базы завершить не позднее осени 2017 года. Рассмотрение обязательно провести на Правлении НП «Мосплем».</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15</a:t>
            </a:fld>
            <a:endParaRPr lang="ru-RU"/>
          </a:p>
        </p:txBody>
      </p:sp>
    </p:spTree>
    <p:extLst>
      <p:ext uri="{BB962C8B-B14F-4D97-AF65-F5344CB8AC3E}">
        <p14:creationId xmlns:p14="http://schemas.microsoft.com/office/powerpoint/2010/main" val="347382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Каково же положение в настоящее время (Слайд 2). Как видите, в хозяйствах Партнерства содержится 38% коров, от которых надаивают 42% молока производимого в регионе и реализуется 80% племенного молодняка.</a:t>
            </a:r>
          </a:p>
          <a:p>
            <a:r>
              <a:rPr lang="ru-RU" sz="1200" kern="1200" dirty="0" smtClean="0">
                <a:solidFill>
                  <a:schemeClr val="tx1"/>
                </a:solidFill>
                <a:effectLst/>
                <a:latin typeface="+mn-lt"/>
                <a:ea typeface="+mn-ea"/>
                <a:cs typeface="+mn-cs"/>
              </a:rPr>
              <a:t>По важнейшим характеристикам молочной продуктивности коровы хозяйств НП «Мосплем» значительно превосходят животных остальных хозяйств. По удою на одну тысячу кг, по жирномолочности на 0,15% и белку на 0,02%.</a:t>
            </a:r>
          </a:p>
          <a:p>
            <a:r>
              <a:rPr lang="ru-RU" sz="1200" kern="1200" dirty="0" smtClean="0">
                <a:solidFill>
                  <a:schemeClr val="tx1"/>
                </a:solidFill>
                <a:effectLst/>
                <a:latin typeface="+mn-lt"/>
                <a:ea typeface="+mn-ea"/>
                <a:cs typeface="+mn-cs"/>
              </a:rPr>
              <a:t>Необходимо отметить, что почти 80% коров с удоем свыше 10 тысяч кг, также содержатся в хозяйствах Партнерства.</a:t>
            </a:r>
          </a:p>
          <a:p>
            <a:r>
              <a:rPr lang="ru-RU" sz="1200" kern="1200" dirty="0" smtClean="0">
                <a:solidFill>
                  <a:schemeClr val="tx1"/>
                </a:solidFill>
                <a:effectLst/>
                <a:latin typeface="+mn-lt"/>
                <a:ea typeface="+mn-ea"/>
                <a:cs typeface="+mn-cs"/>
              </a:rPr>
              <a:t>Еще более значимое положение занимают </a:t>
            </a:r>
            <a:r>
              <a:rPr lang="ru-RU" sz="1200" kern="1200" dirty="0" err="1" smtClean="0">
                <a:solidFill>
                  <a:schemeClr val="tx1"/>
                </a:solidFill>
                <a:effectLst/>
                <a:latin typeface="+mn-lt"/>
                <a:ea typeface="+mn-ea"/>
                <a:cs typeface="+mn-cs"/>
              </a:rPr>
              <a:t>племпредаприятия</a:t>
            </a:r>
            <a:r>
              <a:rPr lang="ru-RU" sz="1200" kern="1200" dirty="0" smtClean="0">
                <a:solidFill>
                  <a:schemeClr val="tx1"/>
                </a:solidFill>
                <a:effectLst/>
                <a:latin typeface="+mn-lt"/>
                <a:ea typeface="+mn-ea"/>
                <a:cs typeface="+mn-cs"/>
              </a:rPr>
              <a:t>, входящие в Партнерство: ОАО «ГЦВ» и ОАО «Московское» по племенной работе». Здесь содержится 18% всех быков, имеющихся на </a:t>
            </a:r>
            <a:r>
              <a:rPr lang="ru-RU" sz="1200" kern="1200" dirty="0" err="1" smtClean="0">
                <a:solidFill>
                  <a:schemeClr val="tx1"/>
                </a:solidFill>
                <a:effectLst/>
                <a:latin typeface="+mn-lt"/>
                <a:ea typeface="+mn-ea"/>
                <a:cs typeface="+mn-cs"/>
              </a:rPr>
              <a:t>племпредприятиях</a:t>
            </a:r>
            <a:r>
              <a:rPr lang="ru-RU" sz="1200" kern="1200" dirty="0" smtClean="0">
                <a:solidFill>
                  <a:schemeClr val="tx1"/>
                </a:solidFill>
                <a:effectLst/>
                <a:latin typeface="+mn-lt"/>
                <a:ea typeface="+mn-ea"/>
                <a:cs typeface="+mn-cs"/>
              </a:rPr>
              <a:t> Российской Федерации, реализуется 22% покупаемого в стране семени, в том числе 25% от быков-улучшателей.</a:t>
            </a:r>
          </a:p>
          <a:p>
            <a:r>
              <a:rPr lang="ru-RU" sz="1200" kern="1200" dirty="0" smtClean="0">
                <a:solidFill>
                  <a:schemeClr val="tx1"/>
                </a:solidFill>
                <a:effectLst/>
                <a:latin typeface="+mn-lt"/>
                <a:ea typeface="+mn-ea"/>
                <a:cs typeface="+mn-cs"/>
              </a:rPr>
              <a:t>Еще следует добавить, что за 2016 год удой на корову вырос на 237 кг, жирномолочность на 0,04%. Реализация племенного скота увеличилась в 1,7 раза.</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2</a:t>
            </a:fld>
            <a:endParaRPr lang="ru-RU"/>
          </a:p>
        </p:txBody>
      </p:sp>
    </p:spTree>
    <p:extLst>
      <p:ext uri="{BB962C8B-B14F-4D97-AF65-F5344CB8AC3E}">
        <p14:creationId xmlns:p14="http://schemas.microsoft.com/office/powerpoint/2010/main" val="42014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Приведенное свидетельствует об эффективности ведения племенной работы в нашем регионе. То, что мы находимся на правильном пути, подтверждает следующая таблица (Слайд 3). На ней представлена информация о динамике изменений воспроизводительных и продуктивных качеств коров голштинской, холмогорской и черно-пестрой пород за период 2013-2016 годы. Эти породы самые многочисленные, их общий удельный вес в Подмосковье составляет 96%.</a:t>
            </a:r>
          </a:p>
          <a:p>
            <a:r>
              <a:rPr lang="ru-RU" sz="1200" kern="1200" dirty="0" smtClean="0">
                <a:solidFill>
                  <a:schemeClr val="tx1"/>
                </a:solidFill>
                <a:effectLst/>
                <a:latin typeface="+mn-lt"/>
                <a:ea typeface="+mn-ea"/>
                <a:cs typeface="+mn-cs"/>
              </a:rPr>
              <a:t>Как видите, во всех трех породах наблюдается рост продуктивности и увеличение выхода телят на 100 коров. Причем наибольшая продуктивность и ее максимальный прирост отмечаются у голштинского скота 7771 кг и +531 кг, а также одновременно самый высокий показатель выхода телят на 100 коров – 77 голов. В черно-пестрой и холмогорской породах и продуктивность ниже и выход телят тоже ниже.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3</a:t>
            </a:fld>
            <a:endParaRPr lang="ru-RU"/>
          </a:p>
        </p:txBody>
      </p:sp>
    </p:spTree>
    <p:extLst>
      <p:ext uri="{BB962C8B-B14F-4D97-AF65-F5344CB8AC3E}">
        <p14:creationId xmlns:p14="http://schemas.microsoft.com/office/powerpoint/2010/main" val="218303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Теперь посмотрим, как изменился экстерьер разводимого поголовья и каким образом он сказался на продуктивных качествах используемых коров (Слайд 4).</a:t>
            </a:r>
          </a:p>
          <a:p>
            <a:r>
              <a:rPr lang="ru-RU" sz="1200" kern="1200" dirty="0" smtClean="0">
                <a:solidFill>
                  <a:schemeClr val="tx1"/>
                </a:solidFill>
                <a:effectLst/>
                <a:latin typeface="+mn-lt"/>
                <a:ea typeface="+mn-ea"/>
                <a:cs typeface="+mn-cs"/>
              </a:rPr>
              <a:t>Как видите, тип телосложения за 16-летний период с 2000 по 2016 годы (именно за такой период ведется планово оценка экстерьера коров первотелок в Подмосковье) изменился значительно. Выросли все учитываемые признаки, характеризующие тип телосложения, а с ними увеличились показатели удоя, жирномолочности и, предположительно, </a:t>
            </a:r>
            <a:r>
              <a:rPr lang="ru-RU" sz="1200" kern="1200" dirty="0" err="1" smtClean="0">
                <a:solidFill>
                  <a:schemeClr val="tx1"/>
                </a:solidFill>
                <a:effectLst/>
                <a:latin typeface="+mn-lt"/>
                <a:ea typeface="+mn-ea"/>
                <a:cs typeface="+mn-cs"/>
              </a:rPr>
              <a:t>белковомолочности</a:t>
            </a:r>
            <a:r>
              <a:rPr lang="ru-RU" sz="1200" kern="1200" dirty="0" smtClean="0">
                <a:solidFill>
                  <a:schemeClr val="tx1"/>
                </a:solidFill>
                <a:effectLst/>
                <a:latin typeface="+mn-lt"/>
                <a:ea typeface="+mn-ea"/>
                <a:cs typeface="+mn-cs"/>
              </a:rPr>
              <a:t> (этот показатель начали определять недавно).</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4</a:t>
            </a:fld>
            <a:endParaRPr lang="ru-RU"/>
          </a:p>
        </p:txBody>
      </p:sp>
    </p:spTree>
    <p:extLst>
      <p:ext uri="{BB962C8B-B14F-4D97-AF65-F5344CB8AC3E}">
        <p14:creationId xmlns:p14="http://schemas.microsoft.com/office/powerpoint/2010/main" val="231395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большей убедительности приведу высказывание судьи (Слайд 5) на последней выставке «Звезды Подмосковья - 2016» Отто </a:t>
            </a:r>
            <a:r>
              <a:rPr lang="ru-RU" sz="1200" kern="1200" dirty="0" err="1" smtClean="0">
                <a:solidFill>
                  <a:schemeClr val="tx1"/>
                </a:solidFill>
                <a:effectLst/>
                <a:latin typeface="+mn-lt"/>
                <a:ea typeface="+mn-ea"/>
                <a:cs typeface="+mn-cs"/>
              </a:rPr>
              <a:t>Хайнриха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Диттера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Шлюнке</a:t>
            </a:r>
            <a:r>
              <a:rPr lang="ru-RU" sz="1200" kern="1200" dirty="0" smtClean="0">
                <a:solidFill>
                  <a:schemeClr val="tx1"/>
                </a:solidFill>
                <a:effectLst/>
                <a:latin typeface="+mn-lt"/>
                <a:ea typeface="+mn-ea"/>
                <a:cs typeface="+mn-cs"/>
              </a:rPr>
              <a:t>, который, резюмируя завершение оценки коров, сказал: «Животные, признанные здесь на выставке победителями и призерами, если их выставить на подобном мероприятии в Европе, обязательно и там займут призовые места, и возможно станут победителями».</a:t>
            </a:r>
          </a:p>
          <a:p>
            <a:r>
              <a:rPr lang="ru-RU" sz="1200" kern="1200" dirty="0" smtClean="0">
                <a:solidFill>
                  <a:schemeClr val="tx1"/>
                </a:solidFill>
                <a:effectLst/>
                <a:latin typeface="+mn-lt"/>
                <a:ea typeface="+mn-ea"/>
                <a:cs typeface="+mn-cs"/>
              </a:rPr>
              <a:t>Все эти коровы были голштинскими и, самое главное, отечественной репродукции.</a:t>
            </a:r>
          </a:p>
          <a:p>
            <a:r>
              <a:rPr lang="ru-RU" sz="1200" kern="1200" dirty="0" smtClean="0">
                <a:solidFill>
                  <a:schemeClr val="tx1"/>
                </a:solidFill>
                <a:effectLst/>
                <a:latin typeface="+mn-lt"/>
                <a:ea typeface="+mn-ea"/>
                <a:cs typeface="+mn-cs"/>
              </a:rPr>
              <a:t>Перечисленное убедительно свидетельствует, что выбранная нами еще в 2007 году стратегия на создание собственной популяции голштинского скота является объективно правильной.</a:t>
            </a:r>
          </a:p>
          <a:p>
            <a:r>
              <a:rPr lang="ru-RU" sz="1200" kern="1200" dirty="0" smtClean="0">
                <a:solidFill>
                  <a:schemeClr val="tx1"/>
                </a:solidFill>
                <a:effectLst/>
                <a:latin typeface="+mn-lt"/>
                <a:ea typeface="+mn-ea"/>
                <a:cs typeface="+mn-cs"/>
              </a:rPr>
              <a:t>Если мы сохраним в нашей области набранные темпы совершенствования стада молочного скота Московского региона, то к 2022 году все намеченное будет выполнено, и высокая конкурентоспособность наших племенных ресурсов станет вполне очевидной.</a:t>
            </a:r>
          </a:p>
          <a:p>
            <a:r>
              <a:rPr lang="ru-RU" sz="1200" kern="1200" dirty="0" smtClean="0">
                <a:solidFill>
                  <a:schemeClr val="tx1"/>
                </a:solidFill>
                <a:effectLst/>
                <a:latin typeface="+mn-lt"/>
                <a:ea typeface="+mn-ea"/>
                <a:cs typeface="+mn-cs"/>
              </a:rPr>
              <a:t>О том, какие племенные ресурсы используются в воспроизводстве популяции скота Московского региона и что они осязаемого дали, я попросил рассказать Ивана Николаевича </a:t>
            </a:r>
            <a:r>
              <a:rPr lang="ru-RU" sz="1200" kern="1200" dirty="0" err="1" smtClean="0">
                <a:solidFill>
                  <a:schemeClr val="tx1"/>
                </a:solidFill>
                <a:effectLst/>
                <a:latin typeface="+mn-lt"/>
                <a:ea typeface="+mn-ea"/>
                <a:cs typeface="+mn-cs"/>
              </a:rPr>
              <a:t>Янчукова</a:t>
            </a:r>
            <a:r>
              <a:rPr lang="ru-RU" sz="1200" kern="1200" dirty="0" smtClean="0">
                <a:solidFill>
                  <a:schemeClr val="tx1"/>
                </a:solidFill>
                <a:effectLst/>
                <a:latin typeface="+mn-lt"/>
                <a:ea typeface="+mn-ea"/>
                <a:cs typeface="+mn-cs"/>
              </a:rPr>
              <a:t>. Он ранее подготовил эти материалы и на ряде собраний и других мероприятий их озвучил. На наш взгляд, эти данные заслуживают самого пристального внимания со стороны НП «Мосплем», и поэтому попросил его выступить на Общем Собрании. После моего отчетного доклада будет уместным дать Ивану Николаевичу </a:t>
            </a:r>
            <a:r>
              <a:rPr lang="ru-RU" sz="1200" kern="1200" dirty="0" err="1" smtClean="0">
                <a:solidFill>
                  <a:schemeClr val="tx1"/>
                </a:solidFill>
                <a:effectLst/>
                <a:latin typeface="+mn-lt"/>
                <a:ea typeface="+mn-ea"/>
                <a:cs typeface="+mn-cs"/>
              </a:rPr>
              <a:t>Янчукову</a:t>
            </a:r>
            <a:r>
              <a:rPr lang="ru-RU" sz="1200" kern="1200" dirty="0" smtClean="0">
                <a:solidFill>
                  <a:schemeClr val="tx1"/>
                </a:solidFill>
                <a:effectLst/>
                <a:latin typeface="+mn-lt"/>
                <a:ea typeface="+mn-ea"/>
                <a:cs typeface="+mn-cs"/>
              </a:rPr>
              <a:t> слово. Обращаю Ваше внимание, что </a:t>
            </a:r>
            <a:r>
              <a:rPr lang="ru-RU" sz="1200" kern="1200" dirty="0" err="1" smtClean="0">
                <a:solidFill>
                  <a:schemeClr val="tx1"/>
                </a:solidFill>
                <a:effectLst/>
                <a:latin typeface="+mn-lt"/>
                <a:ea typeface="+mn-ea"/>
                <a:cs typeface="+mn-cs"/>
              </a:rPr>
              <a:t>импортозамещение</a:t>
            </a:r>
            <a:r>
              <a:rPr lang="ru-RU" sz="1200" kern="1200" dirty="0" smtClean="0">
                <a:solidFill>
                  <a:schemeClr val="tx1"/>
                </a:solidFill>
                <a:effectLst/>
                <a:latin typeface="+mn-lt"/>
                <a:ea typeface="+mn-ea"/>
                <a:cs typeface="+mn-cs"/>
              </a:rPr>
              <a:t> – это не только поручение Президента и политика Правительства России (вы знаете, что 15 мая 2017 года прошло очередное заседание комиссии по </a:t>
            </a:r>
            <a:r>
              <a:rPr lang="ru-RU" sz="1200" kern="1200" dirty="0" err="1" smtClean="0">
                <a:solidFill>
                  <a:schemeClr val="tx1"/>
                </a:solidFill>
                <a:effectLst/>
                <a:latin typeface="+mn-lt"/>
                <a:ea typeface="+mn-ea"/>
                <a:cs typeface="+mn-cs"/>
              </a:rPr>
              <a:t>импортозамещению</a:t>
            </a:r>
            <a:r>
              <a:rPr lang="ru-RU" sz="1200" kern="1200" dirty="0" smtClean="0">
                <a:solidFill>
                  <a:schemeClr val="tx1"/>
                </a:solidFill>
                <a:effectLst/>
                <a:latin typeface="+mn-lt"/>
                <a:ea typeface="+mn-ea"/>
                <a:cs typeface="+mn-cs"/>
              </a:rPr>
              <a:t> Правительства России под председательством Д.А. Медведева), но и реальная возможность остановить бурно развивающуюся экспансию зарубежных компаний по захвату рынка племенной продукции российского молочного скотоводства и превращение нас в колонию для поставок племенного материала из-за рубежа.</a:t>
            </a:r>
          </a:p>
          <a:p>
            <a:r>
              <a:rPr lang="ru-RU" sz="1200" kern="1200" dirty="0" smtClean="0">
                <a:solidFill>
                  <a:schemeClr val="tx1"/>
                </a:solidFill>
                <a:effectLst/>
                <a:latin typeface="+mn-lt"/>
                <a:ea typeface="+mn-ea"/>
                <a:cs typeface="+mn-cs"/>
              </a:rPr>
              <a:t>Мы с вами объединились в НП «Мосплем», чтоб защищать наши общие интересы и вместе двигаться к общей цели, т.е. стать по-настоящему конкурентоспособными сначала на отечественном рынке, а затем выйти с нашей продукцией на зарубежные рынки. Предстоящие пять лет, если будем работать эффективно, позволят выйти на желательный уровень. Однако, чтобы наша племенная продукция стала конкурентоспособной, необходимо не только достижение выше названных параметров продуктивности и желательных оценок в типе телосложения подконтрольных животных, но и необходимо довести состояние племенного учета до уровня стран с развитым молочным скотоводством. А в этом вопросе у нас самые большие сложности. На данной проблеме необходимо остановиться и более подробно охарактеризовать ее.</a:t>
            </a:r>
          </a:p>
          <a:p>
            <a:r>
              <a:rPr lang="ru-RU" sz="1200" kern="1200" dirty="0" smtClean="0">
                <a:solidFill>
                  <a:schemeClr val="tx1"/>
                </a:solidFill>
                <a:effectLst/>
                <a:latin typeface="+mn-lt"/>
                <a:ea typeface="+mn-ea"/>
                <a:cs typeface="+mn-cs"/>
              </a:rPr>
              <a:t>Сначала обратимся к Федеральному закону «О племенном животноводстве». В этом законодательном акте сказано, что племенным является животное, имеющее документально подтвержденное происхождение, продуктивность и иные племенные качества, а также зарегистрированное в установленном порядке. </a:t>
            </a:r>
          </a:p>
          <a:p>
            <a:r>
              <a:rPr lang="ru-RU" sz="1200" kern="1200" dirty="0" smtClean="0">
                <a:solidFill>
                  <a:schemeClr val="tx1"/>
                </a:solidFill>
                <a:effectLst/>
                <a:latin typeface="+mn-lt"/>
                <a:ea typeface="+mn-ea"/>
                <a:cs typeface="+mn-cs"/>
              </a:rPr>
              <a:t>Анализ имеющейся информации о результатах подтверждения достоверности происхождения разводимого поголовья показал, что из 7151 протестированной головы лишь 38 животных или 0,54% не подтвердили свое происхождение. Напомню, что 15 лет назад этот показатель составлял в ряде хозяйств более 20%.</a:t>
            </a:r>
          </a:p>
          <a:p>
            <a:r>
              <a:rPr lang="ru-RU" sz="1200" kern="1200" dirty="0" smtClean="0">
                <a:solidFill>
                  <a:schemeClr val="tx1"/>
                </a:solidFill>
                <a:effectLst/>
                <a:latin typeface="+mn-lt"/>
                <a:ea typeface="+mn-ea"/>
                <a:cs typeface="+mn-cs"/>
              </a:rPr>
              <a:t>Итак, прогресс налицо. Теперь обратимся к учитываемым селекционным признакам, в первую очередь, молочной продуктивности. Когда НП «Мосплем» внедрил и начал осуществлять надзор за объективностью проведения контрольных доек, уровень ошибок в этом вопросе достигал 85%. Под давлением надзора постепенно этот показатель снизился в 10 раз и достиг уровня 8,5%. </a:t>
            </a:r>
          </a:p>
          <a:p>
            <a:r>
              <a:rPr lang="ru-RU" sz="1200" kern="1200" dirty="0" smtClean="0">
                <a:solidFill>
                  <a:schemeClr val="tx1"/>
                </a:solidFill>
                <a:effectLst/>
                <a:latin typeface="+mn-lt"/>
                <a:ea typeface="+mn-ea"/>
                <a:cs typeface="+mn-cs"/>
              </a:rPr>
              <a:t>Но далее, начиная с 2015 года он начал расти. Сначала он достиг 17%, а в 2016 году уже по 20,7% хозяйств результаты контрольных доек пришлось аннулировать.</a:t>
            </a:r>
          </a:p>
          <a:p>
            <a:r>
              <a:rPr lang="ru-RU" sz="1200" kern="1200" dirty="0" smtClean="0">
                <a:solidFill>
                  <a:schemeClr val="tx1"/>
                </a:solidFill>
                <a:effectLst/>
                <a:latin typeface="+mn-lt"/>
                <a:ea typeface="+mn-ea"/>
                <a:cs typeface="+mn-cs"/>
              </a:rPr>
              <a:t>Уважаемые коллеги, с подобным положением мириться нельзя, так как в сложившейся ситуации можно потерять все позитивное.</a:t>
            </a:r>
          </a:p>
          <a:p>
            <a:r>
              <a:rPr lang="ru-RU" sz="1200" kern="1200" dirty="0" smtClean="0">
                <a:solidFill>
                  <a:schemeClr val="tx1"/>
                </a:solidFill>
                <a:effectLst/>
                <a:latin typeface="+mn-lt"/>
                <a:ea typeface="+mn-ea"/>
                <a:cs typeface="+mn-cs"/>
              </a:rPr>
              <a:t>Правлением было принято решение о том, что наш независимый контролер начал выезжать в хозяйства НП «Мосплем» и на месте не только контролировал, как проводятся контрольные доения, но и обучал селекционеров. Часть специалистов из 14 хозяйств прошли обучение с выездом в ОАО «Московское» по племенном работе».</a:t>
            </a:r>
          </a:p>
          <a:p>
            <a:r>
              <a:rPr lang="ru-RU" sz="1200" kern="1200" dirty="0" smtClean="0">
                <a:solidFill>
                  <a:schemeClr val="tx1"/>
                </a:solidFill>
                <a:effectLst/>
                <a:latin typeface="+mn-lt"/>
                <a:ea typeface="+mn-ea"/>
                <a:cs typeface="+mn-cs"/>
              </a:rPr>
              <a:t>Данную работу необходимо продолжить. Ее цель очевидна. Все селекционеры ясно и четко должны представлять, как проводятся контрольные дойки, как отбираются пробы молока. Без этого невозможно объективно оценить племенные качества разводимых коров и нельзя дать объективную оценку быкам-производителям по качеству потомства. </a:t>
            </a:r>
          </a:p>
          <a:p>
            <a:r>
              <a:rPr lang="ru-RU" sz="1200" kern="1200" dirty="0" smtClean="0">
                <a:solidFill>
                  <a:schemeClr val="tx1"/>
                </a:solidFill>
                <a:effectLst/>
                <a:latin typeface="+mn-lt"/>
                <a:ea typeface="+mn-ea"/>
                <a:cs typeface="+mn-cs"/>
              </a:rPr>
              <a:t>Однако это еще не все по данному вопросу. Необходимо обновить все нормативные документы, регламентирующие порядок и условия проведения контрольных доек, работу независимого контролера. Это предлагается запланировать для осуществления в 2017 году.</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5</a:t>
            </a:fld>
            <a:endParaRPr lang="ru-RU"/>
          </a:p>
        </p:txBody>
      </p:sp>
    </p:spTree>
    <p:extLst>
      <p:ext uri="{BB962C8B-B14F-4D97-AF65-F5344CB8AC3E}">
        <p14:creationId xmlns:p14="http://schemas.microsoft.com/office/powerpoint/2010/main" val="156406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Я уже неоднократно информировал вас, уважаемые коллеги, что мы очень медленно, но все-таки готовим «Программу совершенствования молочного скота Московского региона на период до 2022 года». Запаздываем мы с этим. Нет возможности пригласить специалистов со стороны из-за отсутствия денег. Обращение в Минсельхозпрод Московской области (Слайд 6) оказалось не эффективным. Все делаем сами, поэтому медленно продвигаемся. Надеюсь, в течение этого 2017 года и в первой половине 2018го работа будет завершена в полном объеме.</a:t>
            </a:r>
          </a:p>
          <a:p>
            <a:r>
              <a:rPr lang="ru-RU" sz="1200" kern="1200" dirty="0" smtClean="0">
                <a:solidFill>
                  <a:schemeClr val="tx1"/>
                </a:solidFill>
                <a:effectLst/>
                <a:latin typeface="+mn-lt"/>
                <a:ea typeface="+mn-ea"/>
                <a:cs typeface="+mn-cs"/>
              </a:rPr>
              <a:t>Приложением к Программе должны стать все необходимые нормативные правовые акты, регламентирующие проведение нужных селекционных мероприятий, начиная от мечения  и идентификации животных и заканчивая Порядком функционирования информационной системы и оценки племенных качеств животных, отобранных в основные селекционные группы. Все это должно быть сведено в единый документ и издано.</a:t>
            </a:r>
          </a:p>
          <a:p>
            <a:r>
              <a:rPr lang="ru-RU" sz="1200" kern="1200" dirty="0" smtClean="0">
                <a:solidFill>
                  <a:schemeClr val="tx1"/>
                </a:solidFill>
                <a:effectLst/>
                <a:latin typeface="+mn-lt"/>
                <a:ea typeface="+mn-ea"/>
                <a:cs typeface="+mn-cs"/>
              </a:rPr>
              <a:t>Вообще-то готовить нормативные документы – это прерогатива Федерального Минсельхоза. Однако, все, что там сделано для племенного молочного скотоводства, в подавляющем большинстве своем оказывается не на пользу отрасли.</a:t>
            </a:r>
          </a:p>
          <a:p>
            <a:r>
              <a:rPr lang="ru-RU" sz="1200" kern="1200" dirty="0" smtClean="0">
                <a:solidFill>
                  <a:schemeClr val="tx1"/>
                </a:solidFill>
                <a:effectLst/>
                <a:latin typeface="+mn-lt"/>
                <a:ea typeface="+mn-ea"/>
                <a:cs typeface="+mn-cs"/>
              </a:rPr>
              <a:t>Напомню вам, что под влиянием нашего Партнерства Минсельхоз России отказался от уже принятой инструкции по бонитировке молочного скота. Если бы тот документ стал использоваться, то коровы даже со значительными экстерьерными недостатками могли признаваться элитными.</a:t>
            </a:r>
          </a:p>
          <a:p>
            <a:r>
              <a:rPr lang="ru-RU" sz="1200" kern="1200" dirty="0" smtClean="0">
                <a:solidFill>
                  <a:schemeClr val="tx1"/>
                </a:solidFill>
                <a:effectLst/>
                <a:latin typeface="+mn-lt"/>
                <a:ea typeface="+mn-ea"/>
                <a:cs typeface="+mn-cs"/>
              </a:rPr>
              <a:t>Благодаря письму, которое мы направили в адрес Минэкономразвития в связи с запросом этого ведомства относительно предлагавшихся изменений в закон «О племенном животноводстве» (так мы узнали о намеченных изменениях), и по которому мы лишались практически всех прав, было остановлено это безумие. Однако атаки на отечественное племенное скотоводство продолжаются. Причем это делают как зарубежные наши конкуренты, так и родной Минсельхоз России не очень горит желанием нам помочь.</a:t>
            </a:r>
          </a:p>
          <a:p>
            <a:r>
              <a:rPr lang="ru-RU" sz="1200" kern="1200" dirty="0" smtClean="0">
                <a:solidFill>
                  <a:schemeClr val="tx1"/>
                </a:solidFill>
                <a:effectLst/>
                <a:latin typeface="+mn-lt"/>
                <a:ea typeface="+mn-ea"/>
                <a:cs typeface="+mn-cs"/>
              </a:rPr>
              <a:t>Начнем с ГОСТа на семя замороженное. Несмотря на все наши возражения и предложения, его приняли в том виде, как он был задуман авторами, в первую очередь, из ВНИИплем. Если этот ГОСТ 26030-2015 реализовать в полном объеме, то себестоимость заготавливаемой спермопродукции вырастет не менее чем на 50%. Это естественно скажется и на цене семени, но ее качество и важнейшие характеристики не изменятся, точность их оценки не вырастет.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6</a:t>
            </a:fld>
            <a:endParaRPr lang="ru-RU"/>
          </a:p>
        </p:txBody>
      </p:sp>
    </p:spTree>
    <p:extLst>
      <p:ext uri="{BB962C8B-B14F-4D97-AF65-F5344CB8AC3E}">
        <p14:creationId xmlns:p14="http://schemas.microsoft.com/office/powerpoint/2010/main" val="194550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Причем осложнения в оценке семени коснутся лишь спермы, производимой в России. Зарубежную продукцию таким образом оценивать нельзя, так как это противоречит международно признанным нормам. Мы написали о сказанном во все инстанции. Одно из писем вы видите на экране (Слайд 7). </a:t>
            </a:r>
          </a:p>
          <a:p>
            <a:r>
              <a:rPr lang="ru-RU" sz="1200" kern="1200" dirty="0" smtClean="0">
                <a:solidFill>
                  <a:schemeClr val="tx1"/>
                </a:solidFill>
                <a:effectLst/>
                <a:latin typeface="+mn-lt"/>
                <a:ea typeface="+mn-ea"/>
                <a:cs typeface="+mn-cs"/>
              </a:rPr>
              <a:t>В нашу поддержку активно выступила директор </a:t>
            </a:r>
            <a:r>
              <a:rPr lang="ru-RU" sz="1200" kern="1200" dirty="0" err="1" smtClean="0">
                <a:solidFill>
                  <a:schemeClr val="tx1"/>
                </a:solidFill>
                <a:effectLst/>
                <a:latin typeface="+mn-lt"/>
                <a:ea typeface="+mn-ea"/>
                <a:cs typeface="+mn-cs"/>
              </a:rPr>
              <a:t>ВИЖа</a:t>
            </a:r>
            <a:r>
              <a:rPr lang="ru-RU" sz="1200" kern="1200" dirty="0" smtClean="0">
                <a:solidFill>
                  <a:schemeClr val="tx1"/>
                </a:solidFill>
                <a:effectLst/>
                <a:latin typeface="+mn-lt"/>
                <a:ea typeface="+mn-ea"/>
                <a:cs typeface="+mn-cs"/>
              </a:rPr>
              <a:t> Н.А. Зиновьева. Со стороны органов по стандартизации было обещание исправить положение, но воз и ныне там. Лишь отменили оценку методом ДНК-теста микоплазмоза и все. А измерение </a:t>
            </a:r>
            <a:r>
              <a:rPr lang="ru-RU" sz="1200" kern="1200" dirty="0" err="1" smtClean="0">
                <a:solidFill>
                  <a:schemeClr val="tx1"/>
                </a:solidFill>
                <a:effectLst/>
                <a:latin typeface="+mn-lt"/>
                <a:ea typeface="+mn-ea"/>
                <a:cs typeface="+mn-cs"/>
              </a:rPr>
              <a:t>акросомы</a:t>
            </a:r>
            <a:r>
              <a:rPr lang="ru-RU" sz="1200" kern="1200" dirty="0" smtClean="0">
                <a:solidFill>
                  <a:schemeClr val="tx1"/>
                </a:solidFill>
                <a:effectLst/>
                <a:latin typeface="+mn-lt"/>
                <a:ea typeface="+mn-ea"/>
                <a:cs typeface="+mn-cs"/>
              </a:rPr>
              <a:t> и другие оценки оставили. Хотя надобность такой оценки отсутствует. Главное – это провести оценку воспроизводительных качеств быков, в первую очередь, оплодотворяющей способности спермы, но этим никто не озаботился. Нам пришлось самим данную методику разработать и предложить для производственного использования. </a:t>
            </a:r>
          </a:p>
          <a:p>
            <a:r>
              <a:rPr lang="ru-RU" sz="1200" kern="1200" dirty="0" smtClean="0">
                <a:solidFill>
                  <a:schemeClr val="tx1"/>
                </a:solidFill>
                <a:effectLst/>
                <a:latin typeface="+mn-lt"/>
                <a:ea typeface="+mn-ea"/>
                <a:cs typeface="+mn-cs"/>
              </a:rPr>
              <a:t>Не менее сложная ситуация по племенным свидетельствам. В 2010 году появился приказ Минсельхоза России № 25, которым были упразднены советские формы и введены российские. Однако этот документ оказался настолько неудачным и безграмотным, что его невозможно использовать. </a:t>
            </a:r>
          </a:p>
          <a:p>
            <a:r>
              <a:rPr lang="ru-RU" sz="1200" kern="1200" dirty="0" smtClean="0">
                <a:solidFill>
                  <a:schemeClr val="tx1"/>
                </a:solidFill>
                <a:effectLst/>
                <a:latin typeface="+mn-lt"/>
                <a:ea typeface="+mn-ea"/>
                <a:cs typeface="+mn-cs"/>
              </a:rPr>
              <a:t>Я уже рассказывал вам ранее о его вопиющих недостатках, но повторюсь. </a:t>
            </a:r>
          </a:p>
          <a:p>
            <a:r>
              <a:rPr lang="ru-RU" sz="1200" kern="1200" dirty="0" smtClean="0">
                <a:solidFill>
                  <a:schemeClr val="tx1"/>
                </a:solidFill>
                <a:effectLst/>
                <a:latin typeface="+mn-lt"/>
                <a:ea typeface="+mn-ea"/>
                <a:cs typeface="+mn-cs"/>
              </a:rPr>
              <a:t>Само свидетельство невозможно идентифицировать. Нет ни номера, ни серии. </a:t>
            </a:r>
          </a:p>
          <a:p>
            <a:r>
              <a:rPr lang="ru-RU" sz="1200" kern="1200" dirty="0" smtClean="0">
                <a:solidFill>
                  <a:schemeClr val="tx1"/>
                </a:solidFill>
                <a:effectLst/>
                <a:latin typeface="+mn-lt"/>
                <a:ea typeface="+mn-ea"/>
                <a:cs typeface="+mn-cs"/>
              </a:rPr>
              <a:t>Этим документом предусмотрено оценивать вымя у телок и даже у бычков и т.д.</a:t>
            </a:r>
          </a:p>
          <a:p>
            <a:r>
              <a:rPr lang="ru-RU" sz="1200" kern="1200" dirty="0" smtClean="0">
                <a:solidFill>
                  <a:schemeClr val="tx1"/>
                </a:solidFill>
                <a:effectLst/>
                <a:latin typeface="+mn-lt"/>
                <a:ea typeface="+mn-ea"/>
                <a:cs typeface="+mn-cs"/>
              </a:rPr>
              <a:t>Нами было разработана и апробирована в производственных условиях новая форма племенных свидетельств, а также Порядок их формирования оформления и выдачи. Это было в 2013 году. </a:t>
            </a:r>
          </a:p>
          <a:p>
            <a:r>
              <a:rPr lang="ru-RU" sz="1200" kern="1200" dirty="0" smtClean="0">
                <a:solidFill>
                  <a:schemeClr val="tx1"/>
                </a:solidFill>
                <a:effectLst/>
                <a:latin typeface="+mn-lt"/>
                <a:ea typeface="+mn-ea"/>
                <a:cs typeface="+mn-cs"/>
              </a:rPr>
              <a:t>Данный документ удовлетворил всех. Однако Минсельхоз России в 2016 году выдал такое свидетельство, что до сих пор никто с ним разобраться не может. Он значительно усложнил работу всех подразделений племенной службы. Более того, этот документ как юридически, так и </a:t>
            </a:r>
            <a:r>
              <a:rPr lang="ru-RU" sz="1200" kern="1200" dirty="0" err="1" smtClean="0">
                <a:solidFill>
                  <a:schemeClr val="tx1"/>
                </a:solidFill>
                <a:effectLst/>
                <a:latin typeface="+mn-lt"/>
                <a:ea typeface="+mn-ea"/>
                <a:cs typeface="+mn-cs"/>
              </a:rPr>
              <a:t>зоотехнически</a:t>
            </a:r>
            <a:r>
              <a:rPr lang="ru-RU" sz="1200" kern="1200" dirty="0" smtClean="0">
                <a:solidFill>
                  <a:schemeClr val="tx1"/>
                </a:solidFill>
                <a:effectLst/>
                <a:latin typeface="+mn-lt"/>
                <a:ea typeface="+mn-ea"/>
                <a:cs typeface="+mn-cs"/>
              </a:rPr>
              <a:t> оказался безграмотным.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7</a:t>
            </a:fld>
            <a:endParaRPr lang="ru-RU"/>
          </a:p>
        </p:txBody>
      </p:sp>
    </p:spTree>
    <p:extLst>
      <p:ext uri="{BB962C8B-B14F-4D97-AF65-F5344CB8AC3E}">
        <p14:creationId xmlns:p14="http://schemas.microsoft.com/office/powerpoint/2010/main" val="92999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Мы письменно обратились в Минсельхоз России (Слайд 8). Потом встретились с представителями Департамента животноводства и племенного дела, а также юристами. Дали исчерпывающие пояснения. Но дело так и не изменилось. </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8</a:t>
            </a:fld>
            <a:endParaRPr lang="ru-RU"/>
          </a:p>
        </p:txBody>
      </p:sp>
    </p:spTree>
    <p:extLst>
      <p:ext uri="{BB962C8B-B14F-4D97-AF65-F5344CB8AC3E}">
        <p14:creationId xmlns:p14="http://schemas.microsoft.com/office/powerpoint/2010/main" val="10543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этом году вновь появился проект изменений в Федеральный закон «О племенном животноводстве» (Слайд 9). Он делает нас – производителей и потребителей племенной продукции полностью зависимыми от сервисных организаций. Фактический владелец племенного материала никак не может участвовать в оценке его качеств и что-либо доказать или оспорить. Над всеми племенными делами предлагается поставить некоего, подконтрольного Департаменту животноводства и племенного дела Минсельхоза оператора.</a:t>
            </a:r>
          </a:p>
          <a:p>
            <a:endParaRPr lang="ru-RU" dirty="0"/>
          </a:p>
        </p:txBody>
      </p:sp>
      <p:sp>
        <p:nvSpPr>
          <p:cNvPr id="4" name="Номер слайда 3"/>
          <p:cNvSpPr>
            <a:spLocks noGrp="1"/>
          </p:cNvSpPr>
          <p:nvPr>
            <p:ph type="sldNum" sz="quarter" idx="10"/>
          </p:nvPr>
        </p:nvSpPr>
        <p:spPr/>
        <p:txBody>
          <a:bodyPr/>
          <a:lstStyle/>
          <a:p>
            <a:fld id="{C19A8770-882E-47B7-8766-FE0C2C6DBB49}" type="slidenum">
              <a:rPr lang="ru-RU" smtClean="0"/>
              <a:t>9</a:t>
            </a:fld>
            <a:endParaRPr lang="ru-RU"/>
          </a:p>
        </p:txBody>
      </p:sp>
    </p:spTree>
    <p:extLst>
      <p:ext uri="{BB962C8B-B14F-4D97-AF65-F5344CB8AC3E}">
        <p14:creationId xmlns:p14="http://schemas.microsoft.com/office/powerpoint/2010/main" val="163175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3262327-5DE8-4A9A-8F5F-B93FBE977100}" type="datetime1">
              <a:rPr lang="ru-RU" smtClean="0"/>
              <a:t>02.08.2017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827988D-E3CE-4744-BBB5-2238DE036D3C}" type="datetime1">
              <a:rPr lang="ru-RU" smtClean="0"/>
              <a:t>02.08.2017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CF3AB1-944E-4604-909D-2E748A1DA6FC}" type="datetime1">
              <a:rPr lang="ru-RU" smtClean="0"/>
              <a:t>02.08.2017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0ED8744-B6F5-4972-8EA5-DFDAAED446E0}" type="datetime1">
              <a:rPr lang="ru-RU" smtClean="0"/>
              <a:t>02.08.2017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CDBC207-C7C7-456C-AAB3-041BE5A8A661}" type="datetime1">
              <a:rPr lang="ru-RU" smtClean="0"/>
              <a:t>02.08.2017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8061DC7-AC1D-4287-9051-9445492418EB}" type="datetime1">
              <a:rPr lang="ru-RU" smtClean="0"/>
              <a:t>02.08.2017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D7DE41E-EFBB-441C-8C6F-0E27B4DA99FB}" type="datetime1">
              <a:rPr lang="ru-RU" smtClean="0"/>
              <a:t>02.08.2017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A36A5CF-F3F2-4AB2-B3A6-35B9373187D7}" type="datetime1">
              <a:rPr lang="ru-RU" smtClean="0"/>
              <a:t>02.08.2017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D09165-86B5-47C7-B0BA-75BB28DACC54}" type="datetime1">
              <a:rPr lang="ru-RU" smtClean="0"/>
              <a:t>02.08.2017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24C3883-C5C3-4599-BEA6-E24FCC4B0004}" type="datetime1">
              <a:rPr lang="ru-RU" smtClean="0"/>
              <a:t>02.08.2017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4532458-803A-49BF-91C1-D66BB3FA2465}" type="datetime1">
              <a:rPr lang="ru-RU" smtClean="0"/>
              <a:t>02.08.2017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A640827-1949-4D03-AB5F-96653BE3E9B2}" type="datetime1">
              <a:rPr lang="ru-RU" smtClean="0"/>
              <a:t>02.08.2017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pPr algn="r"/>
            <a:r>
              <a:rPr lang="ru-RU" dirty="0" smtClean="0"/>
              <a:t>Ермилов А.Н.,</a:t>
            </a:r>
          </a:p>
          <a:p>
            <a:pPr algn="r"/>
            <a:r>
              <a:rPr lang="ru-RU" dirty="0" smtClean="0"/>
              <a:t>генеральный директор</a:t>
            </a:r>
            <a:endParaRPr lang="ru-RU" dirty="0"/>
          </a:p>
        </p:txBody>
      </p:sp>
      <p:sp>
        <p:nvSpPr>
          <p:cNvPr id="2" name="Заголовок 1"/>
          <p:cNvSpPr>
            <a:spLocks noGrp="1"/>
          </p:cNvSpPr>
          <p:nvPr>
            <p:ph type="ctrTitle"/>
          </p:nvPr>
        </p:nvSpPr>
        <p:spPr/>
        <p:txBody>
          <a:bodyPr/>
          <a:lstStyle/>
          <a:p>
            <a:r>
              <a:rPr lang="ru-RU" dirty="0" smtClean="0">
                <a:latin typeface="+mn-lt"/>
              </a:rPr>
              <a:t>Работа НП «Мосплем» в 2016 году</a:t>
            </a:r>
            <a:endParaRPr lang="ru-RU" dirty="0">
              <a:latin typeface="+mn-l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56992"/>
            <a:ext cx="3230880" cy="2819400"/>
          </a:xfrm>
          <a:prstGeom prst="rect">
            <a:avLst/>
          </a:prstGeom>
        </p:spPr>
      </p:pic>
    </p:spTree>
    <p:extLst>
      <p:ext uri="{BB962C8B-B14F-4D97-AF65-F5344CB8AC3E}">
        <p14:creationId xmlns:p14="http://schemas.microsoft.com/office/powerpoint/2010/main" val="383689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lstStyle/>
          <a:p>
            <a:pPr algn="l"/>
            <a:r>
              <a:rPr lang="ru-RU" sz="2400" dirty="0">
                <a:latin typeface="+mn-lt"/>
              </a:rPr>
              <a:t>Статья 15.2. Передача осуществления полномочий федеральных органов исполнительной власти в области племенного животноводства органам исполнительной власти субъектов Российской Федерации</a:t>
            </a:r>
            <a:br>
              <a:rPr lang="ru-RU" sz="2400" dirty="0">
                <a:latin typeface="+mn-lt"/>
              </a:rPr>
            </a:br>
            <a:r>
              <a:rPr lang="ru-RU" sz="2400" dirty="0">
                <a:latin typeface="+mn-lt"/>
              </a:rPr>
              <a:t>(введена Федеральным законом от 13.07.2015 N 233-ФЗ)</a:t>
            </a:r>
            <a:br>
              <a:rPr lang="ru-RU" sz="2400" dirty="0">
                <a:latin typeface="+mn-lt"/>
              </a:rPr>
            </a:br>
            <a:endParaRPr lang="ru-RU" sz="2400" dirty="0">
              <a:latin typeface="+mn-lt"/>
            </a:endParaRPr>
          </a:p>
        </p:txBody>
      </p:sp>
      <p:sp>
        <p:nvSpPr>
          <p:cNvPr id="3" name="Объект 2"/>
          <p:cNvSpPr>
            <a:spLocks noGrp="1"/>
          </p:cNvSpPr>
          <p:nvPr>
            <p:ph idx="1"/>
          </p:nvPr>
        </p:nvSpPr>
        <p:spPr>
          <a:xfrm>
            <a:off x="457200" y="2420888"/>
            <a:ext cx="8229600" cy="4104456"/>
          </a:xfrm>
        </p:spPr>
        <p:txBody>
          <a:bodyPr>
            <a:normAutofit lnSpcReduction="10000"/>
          </a:bodyPr>
          <a:lstStyle/>
          <a:p>
            <a:r>
              <a:rPr lang="ru-RU" sz="2400" dirty="0"/>
              <a:t>Полномочия федеральных органов исполнительной власти в области племенного животноводства, предусмотренные настоящим Федеральным законом, могут передаваться для осуществления органам исполнительной власти субъектов Российской Федерации постановлениями Правительства Российской Федерации в порядке, установленном Федеральным законом от 6 октября 1999 года N 184-ФЗ "Об общих принципах организации законодательных (представительных) и исполнительных органов государственной власти субъектов Российской Федерации".</a:t>
            </a:r>
          </a:p>
          <a:p>
            <a:endParaRPr lang="ru-RU" sz="2400" dirty="0"/>
          </a:p>
        </p:txBody>
      </p:sp>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16674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501" y="476672"/>
            <a:ext cx="4095122" cy="5842647"/>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11</a:t>
            </a:fld>
            <a:endParaRPr lang="ru-RU"/>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75577"/>
            <a:ext cx="4427163" cy="6316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34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14805"/>
          <a:stretch/>
        </p:blipFill>
        <p:spPr>
          <a:xfrm>
            <a:off x="3779912" y="476672"/>
            <a:ext cx="4848301" cy="5842647"/>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12</a:t>
            </a:fld>
            <a:endParaRPr lang="ru-RU"/>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23662"/>
            <a:ext cx="4427163" cy="6420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771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u="sng" dirty="0">
                <a:solidFill>
                  <a:srgbClr val="0070C0"/>
                </a:solidFill>
              </a:rPr>
              <a:t>http://www.dairynews.ru/interview/intervju_s_generalnym_direktorom_kompanii_abs_glob.html</a:t>
            </a:r>
            <a:endParaRPr lang="ru-RU" sz="2800" u="sng" dirty="0">
              <a:solidFill>
                <a:srgbClr val="0070C0"/>
              </a:solidFill>
            </a:endParaRPr>
          </a:p>
        </p:txBody>
      </p:sp>
      <p:pic>
        <p:nvPicPr>
          <p:cNvPr id="1026" name="Picture 2" descr="C:\Users\User\YandexDisk\Скриншоты\2016-02-03 11-25-50 Скриншот экрана.png"/>
          <p:cNvPicPr>
            <a:picLocks noChangeAspect="1" noChangeArrowheads="1"/>
          </p:cNvPicPr>
          <p:nvPr/>
        </p:nvPicPr>
        <p:blipFill rotWithShape="1">
          <a:blip r:embed="rId3">
            <a:extLst>
              <a:ext uri="{28A0092B-C50C-407E-A947-70E740481C1C}">
                <a14:useLocalDpi xmlns:a14="http://schemas.microsoft.com/office/drawing/2010/main" val="0"/>
              </a:ext>
            </a:extLst>
          </a:blip>
          <a:srcRect t="35923" r="33340"/>
          <a:stretch/>
        </p:blipFill>
        <p:spPr bwMode="auto">
          <a:xfrm>
            <a:off x="323528" y="1412776"/>
            <a:ext cx="4224032" cy="3465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bwMode="auto">
          <a:xfrm>
            <a:off x="4547560" y="1412776"/>
            <a:ext cx="459644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57200" indent="-457200" algn="l">
              <a:buAutoNum type="arabicPeriod"/>
            </a:pPr>
            <a:r>
              <a:rPr lang="ru-RU" sz="2300" dirty="0" smtClean="0"/>
              <a:t>Россия – отсталое государство в области племенного животноводства.</a:t>
            </a:r>
          </a:p>
          <a:p>
            <a:pPr marL="457200" indent="-457200" algn="l">
              <a:buAutoNum type="arabicPeriod"/>
            </a:pPr>
            <a:r>
              <a:rPr lang="ru-RU" sz="2300" dirty="0" smtClean="0"/>
              <a:t>Необходимо увеличивать завоз импортного племенного материала в десятки раз. </a:t>
            </a:r>
          </a:p>
          <a:p>
            <a:pPr marL="457200" indent="-457200" algn="l">
              <a:buAutoNum type="arabicPeriod"/>
            </a:pPr>
            <a:r>
              <a:rPr lang="ru-RU" sz="2300" dirty="0" smtClean="0"/>
              <a:t>Следует упростить требования к оценке завозимого племенного материала.</a:t>
            </a:r>
          </a:p>
          <a:p>
            <a:pPr marL="457200" indent="-457200" algn="l">
              <a:buAutoNum type="arabicPeriod"/>
            </a:pPr>
            <a:r>
              <a:rPr lang="ru-RU" sz="2300" dirty="0" smtClean="0"/>
              <a:t>В России отсутствуют специалисты, способные работать в современных условиях. </a:t>
            </a:r>
            <a:endParaRPr lang="ru-RU" sz="2300" dirty="0"/>
          </a:p>
        </p:txBody>
      </p:sp>
      <p:sp>
        <p:nvSpPr>
          <p:cNvPr id="6"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20864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4664"/>
            <a:ext cx="7856873" cy="5760640"/>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95387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dirty="0" smtClean="0">
                <a:latin typeface="+mn-lt"/>
              </a:rPr>
              <a:t>Благодарю за внимание!</a:t>
            </a:r>
            <a:endParaRPr lang="ru-RU" dirty="0">
              <a:latin typeface="+mn-lt"/>
            </a:endParaRPr>
          </a:p>
        </p:txBody>
      </p:sp>
    </p:spTree>
    <p:extLst>
      <p:ext uri="{BB962C8B-B14F-4D97-AF65-F5344CB8AC3E}">
        <p14:creationId xmlns:p14="http://schemas.microsoft.com/office/powerpoint/2010/main" val="250016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7772400" cy="792088"/>
          </a:xfrm>
        </p:spPr>
        <p:txBody>
          <a:bodyPr>
            <a:normAutofit fontScale="90000"/>
          </a:bodyPr>
          <a:lstStyle/>
          <a:p>
            <a:pPr algn="ctr"/>
            <a:r>
              <a:rPr lang="ru-RU" sz="3200" dirty="0" smtClean="0">
                <a:latin typeface="+mn-lt"/>
              </a:rPr>
              <a:t>Основные показатели работы хозяйств-членов НП «Мосплем» (2016 год)</a:t>
            </a:r>
            <a:endParaRPr lang="ru-RU" sz="3200" dirty="0">
              <a:latin typeface="+mn-lt"/>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038368291"/>
              </p:ext>
            </p:extLst>
          </p:nvPr>
        </p:nvGraphicFramePr>
        <p:xfrm>
          <a:off x="395536" y="980728"/>
          <a:ext cx="8280920" cy="5486400"/>
        </p:xfrm>
        <a:graphic>
          <a:graphicData uri="http://schemas.openxmlformats.org/drawingml/2006/table">
            <a:tbl>
              <a:tblPr firstRow="1" bandRow="1">
                <a:tableStyleId>{5C22544A-7EE6-4342-B048-85BDC9FD1C3A}</a:tableStyleId>
              </a:tblPr>
              <a:tblGrid>
                <a:gridCol w="4104456"/>
                <a:gridCol w="1296144"/>
                <a:gridCol w="1440160"/>
                <a:gridCol w="1440160"/>
              </a:tblGrid>
              <a:tr h="370840">
                <a:tc>
                  <a:txBody>
                    <a:bodyPr/>
                    <a:lstStyle/>
                    <a:p>
                      <a:pPr algn="ctr"/>
                      <a:r>
                        <a:rPr lang="ru-RU" sz="1600" dirty="0" smtClean="0">
                          <a:solidFill>
                            <a:schemeClr val="tx1"/>
                          </a:solidFill>
                        </a:rPr>
                        <a:t>Показатели</a:t>
                      </a:r>
                      <a:endParaRPr lang="ru-RU" sz="1600" dirty="0">
                        <a:solidFill>
                          <a:schemeClr val="tx1"/>
                        </a:solidFill>
                      </a:endParaRPr>
                    </a:p>
                  </a:txBody>
                  <a:tcPr anchor="ctr"/>
                </a:tc>
                <a:tc>
                  <a:txBody>
                    <a:bodyPr/>
                    <a:lstStyle/>
                    <a:p>
                      <a:pPr algn="ctr"/>
                      <a:r>
                        <a:rPr lang="ru-RU" sz="1600" dirty="0" smtClean="0">
                          <a:solidFill>
                            <a:schemeClr val="tx1"/>
                          </a:solidFill>
                        </a:rPr>
                        <a:t>Все хозяйства</a:t>
                      </a:r>
                      <a:endParaRPr lang="ru-RU" sz="1600" dirty="0">
                        <a:solidFill>
                          <a:schemeClr val="tx1"/>
                        </a:solidFill>
                      </a:endParaRPr>
                    </a:p>
                  </a:txBody>
                  <a:tcPr anchor="ctr"/>
                </a:tc>
                <a:tc>
                  <a:txBody>
                    <a:bodyPr/>
                    <a:lstStyle/>
                    <a:p>
                      <a:pPr algn="ctr"/>
                      <a:r>
                        <a:rPr lang="ru-RU" sz="1600" dirty="0" smtClean="0">
                          <a:solidFill>
                            <a:schemeClr val="tx1"/>
                          </a:solidFill>
                        </a:rPr>
                        <a:t>Члены НП «Мосплем»</a:t>
                      </a:r>
                      <a:endParaRPr lang="ru-RU" sz="1600" dirty="0">
                        <a:solidFill>
                          <a:schemeClr val="tx1"/>
                        </a:solidFill>
                      </a:endParaRPr>
                    </a:p>
                  </a:txBody>
                  <a:tcPr anchor="ctr"/>
                </a:tc>
                <a:tc>
                  <a:txBody>
                    <a:bodyPr/>
                    <a:lstStyle/>
                    <a:p>
                      <a:pPr algn="ctr"/>
                      <a:r>
                        <a:rPr lang="ru-RU" sz="1600" dirty="0" smtClean="0">
                          <a:solidFill>
                            <a:schemeClr val="tx1"/>
                          </a:solidFill>
                        </a:rPr>
                        <a:t>Остальные хозяйства</a:t>
                      </a:r>
                      <a:endParaRPr lang="ru-RU" sz="1600" dirty="0">
                        <a:solidFill>
                          <a:schemeClr val="tx1"/>
                        </a:solidFill>
                      </a:endParaRPr>
                    </a:p>
                  </a:txBody>
                  <a:tcPr anchor="ctr"/>
                </a:tc>
              </a:tr>
              <a:tr h="140960">
                <a:tc>
                  <a:txBody>
                    <a:bodyPr/>
                    <a:lstStyle/>
                    <a:p>
                      <a:pPr algn="l"/>
                      <a:r>
                        <a:rPr lang="ru-RU" sz="1600" dirty="0" smtClean="0">
                          <a:solidFill>
                            <a:schemeClr val="tx1"/>
                          </a:solidFill>
                        </a:rPr>
                        <a:t>Количество хозяйств</a:t>
                      </a:r>
                      <a:endParaRPr lang="ru-RU" sz="1600" dirty="0">
                        <a:solidFill>
                          <a:schemeClr val="tx1"/>
                        </a:solidFill>
                      </a:endParaRPr>
                    </a:p>
                  </a:txBody>
                  <a:tcPr anchor="ctr"/>
                </a:tc>
                <a:tc>
                  <a:txBody>
                    <a:bodyPr/>
                    <a:lstStyle/>
                    <a:p>
                      <a:pPr algn="ctr"/>
                      <a:r>
                        <a:rPr lang="ru-RU" sz="1600" dirty="0" smtClean="0">
                          <a:solidFill>
                            <a:schemeClr val="tx1"/>
                          </a:solidFill>
                        </a:rPr>
                        <a:t>126</a:t>
                      </a:r>
                      <a:endParaRPr lang="ru-RU" sz="1600" dirty="0">
                        <a:solidFill>
                          <a:schemeClr val="tx1"/>
                        </a:solidFill>
                      </a:endParaRPr>
                    </a:p>
                  </a:txBody>
                  <a:tcPr anchor="ctr"/>
                </a:tc>
                <a:tc>
                  <a:txBody>
                    <a:bodyPr/>
                    <a:lstStyle/>
                    <a:p>
                      <a:pPr algn="ctr"/>
                      <a:r>
                        <a:rPr lang="ru-RU" sz="1600" dirty="0" smtClean="0">
                          <a:solidFill>
                            <a:schemeClr val="tx1"/>
                          </a:solidFill>
                        </a:rPr>
                        <a:t>34</a:t>
                      </a:r>
                      <a:endParaRPr lang="ru-RU" sz="1600" dirty="0">
                        <a:solidFill>
                          <a:schemeClr val="tx1"/>
                        </a:solidFill>
                      </a:endParaRPr>
                    </a:p>
                  </a:txBody>
                  <a:tcPr anchor="ctr"/>
                </a:tc>
                <a:tc>
                  <a:txBody>
                    <a:bodyPr/>
                    <a:lstStyle/>
                    <a:p>
                      <a:pPr algn="ctr"/>
                      <a:r>
                        <a:rPr lang="ru-RU" sz="1600" dirty="0" smtClean="0">
                          <a:solidFill>
                            <a:schemeClr val="tx1"/>
                          </a:solidFill>
                        </a:rPr>
                        <a:t>92</a:t>
                      </a:r>
                      <a:endParaRPr lang="ru-RU" sz="1600" dirty="0">
                        <a:solidFill>
                          <a:schemeClr val="tx1"/>
                        </a:solidFill>
                      </a:endParaRPr>
                    </a:p>
                  </a:txBody>
                  <a:tcPr anchor="ctr"/>
                </a:tc>
              </a:tr>
              <a:tr h="0">
                <a:tc>
                  <a:txBody>
                    <a:bodyPr/>
                    <a:lstStyle/>
                    <a:p>
                      <a:pPr algn="l"/>
                      <a:r>
                        <a:rPr lang="ru-RU" sz="1600" dirty="0" smtClean="0">
                          <a:solidFill>
                            <a:schemeClr val="tx1"/>
                          </a:solidFill>
                        </a:rPr>
                        <a:t>Численность КРС, тыс. гол.</a:t>
                      </a:r>
                    </a:p>
                    <a:p>
                      <a:pPr algn="l"/>
                      <a:r>
                        <a:rPr lang="ru-RU" sz="1600" dirty="0" smtClean="0">
                          <a:solidFill>
                            <a:schemeClr val="tx1"/>
                          </a:solidFill>
                        </a:rPr>
                        <a:t>    в </a:t>
                      </a:r>
                      <a:r>
                        <a:rPr lang="ru-RU" sz="1600" dirty="0" err="1" smtClean="0">
                          <a:solidFill>
                            <a:schemeClr val="tx1"/>
                          </a:solidFill>
                        </a:rPr>
                        <a:t>т.ч</a:t>
                      </a:r>
                      <a:r>
                        <a:rPr lang="ru-RU" sz="1600" dirty="0" smtClean="0">
                          <a:solidFill>
                            <a:schemeClr val="tx1"/>
                          </a:solidFill>
                        </a:rPr>
                        <a:t>. коров, тыс. гол.</a:t>
                      </a:r>
                      <a:endParaRPr lang="ru-RU" sz="1600" dirty="0">
                        <a:solidFill>
                          <a:schemeClr val="tx1"/>
                        </a:solidFill>
                      </a:endParaRPr>
                    </a:p>
                  </a:txBody>
                  <a:tcPr anchor="ctr"/>
                </a:tc>
                <a:tc>
                  <a:txBody>
                    <a:bodyPr/>
                    <a:lstStyle/>
                    <a:p>
                      <a:pPr algn="ctr"/>
                      <a:r>
                        <a:rPr lang="ru-RU" sz="1600" dirty="0" smtClean="0">
                          <a:solidFill>
                            <a:schemeClr val="tx1"/>
                          </a:solidFill>
                        </a:rPr>
                        <a:t>211,3</a:t>
                      </a:r>
                    </a:p>
                    <a:p>
                      <a:pPr algn="ctr"/>
                      <a:r>
                        <a:rPr lang="ru-RU" sz="1600" dirty="0" smtClean="0">
                          <a:solidFill>
                            <a:schemeClr val="tx1"/>
                          </a:solidFill>
                        </a:rPr>
                        <a:t>97,7 (100%)</a:t>
                      </a:r>
                      <a:endParaRPr lang="ru-RU" sz="1600" dirty="0">
                        <a:solidFill>
                          <a:schemeClr val="tx1"/>
                        </a:solidFill>
                      </a:endParaRPr>
                    </a:p>
                  </a:txBody>
                  <a:tcPr anchor="ctr"/>
                </a:tc>
                <a:tc>
                  <a:txBody>
                    <a:bodyPr/>
                    <a:lstStyle/>
                    <a:p>
                      <a:pPr algn="ctr"/>
                      <a:r>
                        <a:rPr lang="ru-RU" sz="1600" dirty="0" smtClean="0">
                          <a:solidFill>
                            <a:schemeClr val="tx1"/>
                          </a:solidFill>
                        </a:rPr>
                        <a:t>85,1</a:t>
                      </a:r>
                    </a:p>
                    <a:p>
                      <a:pPr algn="ctr"/>
                      <a:r>
                        <a:rPr lang="ru-RU" sz="1600" dirty="0" smtClean="0">
                          <a:solidFill>
                            <a:schemeClr val="tx1"/>
                          </a:solidFill>
                        </a:rPr>
                        <a:t>37,9 (38,8%)</a:t>
                      </a:r>
                      <a:endParaRPr lang="ru-RU" sz="1600" dirty="0">
                        <a:solidFill>
                          <a:schemeClr val="tx1"/>
                        </a:solidFill>
                      </a:endParaRPr>
                    </a:p>
                  </a:txBody>
                  <a:tcPr anchor="ctr"/>
                </a:tc>
                <a:tc>
                  <a:txBody>
                    <a:bodyPr/>
                    <a:lstStyle/>
                    <a:p>
                      <a:pPr algn="ctr"/>
                      <a:r>
                        <a:rPr lang="ru-RU" sz="1600" dirty="0" smtClean="0">
                          <a:solidFill>
                            <a:schemeClr val="tx1"/>
                          </a:solidFill>
                        </a:rPr>
                        <a:t>126,2</a:t>
                      </a:r>
                    </a:p>
                    <a:p>
                      <a:pPr algn="ctr"/>
                      <a:r>
                        <a:rPr lang="ru-RU" sz="1600" dirty="0" smtClean="0">
                          <a:solidFill>
                            <a:schemeClr val="tx1"/>
                          </a:solidFill>
                        </a:rPr>
                        <a:t>59,8 (61,2%)</a:t>
                      </a:r>
                      <a:endParaRPr lang="ru-RU" sz="1600" dirty="0">
                        <a:solidFill>
                          <a:schemeClr val="tx1"/>
                        </a:solidFill>
                      </a:endParaRPr>
                    </a:p>
                  </a:txBody>
                  <a:tcPr anchor="ctr"/>
                </a:tc>
              </a:tr>
              <a:tr h="378688">
                <a:tc>
                  <a:txBody>
                    <a:bodyPr/>
                    <a:lstStyle/>
                    <a:p>
                      <a:pPr algn="l"/>
                      <a:r>
                        <a:rPr lang="ru-RU" sz="1600" dirty="0" smtClean="0">
                          <a:solidFill>
                            <a:schemeClr val="tx1"/>
                          </a:solidFill>
                        </a:rPr>
                        <a:t>Молочная продуктивность коров:</a:t>
                      </a:r>
                    </a:p>
                    <a:p>
                      <a:pPr marL="285750" indent="-285750" algn="l">
                        <a:buFontTx/>
                        <a:buChar char="-"/>
                      </a:pPr>
                      <a:r>
                        <a:rPr lang="ru-RU" sz="1600" dirty="0" smtClean="0">
                          <a:solidFill>
                            <a:schemeClr val="tx1"/>
                          </a:solidFill>
                        </a:rPr>
                        <a:t>удой, кг</a:t>
                      </a:r>
                    </a:p>
                    <a:p>
                      <a:pPr marL="285750" indent="-285750" algn="l">
                        <a:buFontTx/>
                        <a:buChar char="-"/>
                      </a:pPr>
                      <a:r>
                        <a:rPr lang="ru-RU" sz="1600" dirty="0" smtClean="0">
                          <a:solidFill>
                            <a:schemeClr val="tx1"/>
                          </a:solidFill>
                        </a:rPr>
                        <a:t>содержание жира, %</a:t>
                      </a:r>
                    </a:p>
                    <a:p>
                      <a:pPr marL="285750" indent="-285750" algn="l">
                        <a:buFontTx/>
                        <a:buChar char="-"/>
                      </a:pPr>
                      <a:r>
                        <a:rPr lang="ru-RU" sz="1600" dirty="0" smtClean="0">
                          <a:solidFill>
                            <a:schemeClr val="tx1"/>
                          </a:solidFill>
                        </a:rPr>
                        <a:t>содержание белка, %</a:t>
                      </a:r>
                      <a:endParaRPr lang="ru-RU" sz="1600" dirty="0">
                        <a:solidFill>
                          <a:schemeClr val="tx1"/>
                        </a:solidFill>
                      </a:endParaRPr>
                    </a:p>
                  </a:txBody>
                  <a:tcPr anchor="ctr"/>
                </a:tc>
                <a:tc>
                  <a:txBody>
                    <a:bodyPr/>
                    <a:lstStyle/>
                    <a:p>
                      <a:pPr algn="ctr"/>
                      <a:endParaRPr lang="ru-RU" sz="1600" dirty="0" smtClean="0">
                        <a:solidFill>
                          <a:schemeClr val="tx1"/>
                        </a:solidFill>
                      </a:endParaRPr>
                    </a:p>
                    <a:p>
                      <a:pPr algn="ctr"/>
                      <a:r>
                        <a:rPr lang="ru-RU" sz="1600" dirty="0" smtClean="0">
                          <a:solidFill>
                            <a:schemeClr val="tx1"/>
                          </a:solidFill>
                        </a:rPr>
                        <a:t>7035</a:t>
                      </a:r>
                    </a:p>
                    <a:p>
                      <a:pPr algn="ctr"/>
                      <a:r>
                        <a:rPr lang="ru-RU" sz="1600" dirty="0" smtClean="0">
                          <a:solidFill>
                            <a:schemeClr val="tx1"/>
                          </a:solidFill>
                        </a:rPr>
                        <a:t>4,09</a:t>
                      </a:r>
                    </a:p>
                    <a:p>
                      <a:pPr algn="ctr"/>
                      <a:r>
                        <a:rPr lang="ru-RU" sz="1600" dirty="0" smtClean="0">
                          <a:solidFill>
                            <a:schemeClr val="tx1"/>
                          </a:solidFill>
                        </a:rPr>
                        <a:t>3,22</a:t>
                      </a:r>
                      <a:endParaRPr lang="ru-RU" sz="1600" dirty="0">
                        <a:solidFill>
                          <a:schemeClr val="tx1"/>
                        </a:solidFill>
                      </a:endParaRPr>
                    </a:p>
                  </a:txBody>
                  <a:tcPr anchor="ctr"/>
                </a:tc>
                <a:tc>
                  <a:txBody>
                    <a:bodyPr/>
                    <a:lstStyle/>
                    <a:p>
                      <a:pPr algn="ctr"/>
                      <a:endParaRPr lang="ru-RU" sz="1600" dirty="0" smtClean="0">
                        <a:solidFill>
                          <a:schemeClr val="tx1"/>
                        </a:solidFill>
                      </a:endParaRPr>
                    </a:p>
                    <a:p>
                      <a:pPr algn="ctr"/>
                      <a:r>
                        <a:rPr lang="ru-RU" sz="1600" dirty="0" smtClean="0">
                          <a:solidFill>
                            <a:schemeClr val="tx1"/>
                          </a:solidFill>
                        </a:rPr>
                        <a:t>7487</a:t>
                      </a:r>
                    </a:p>
                    <a:p>
                      <a:pPr algn="ctr"/>
                      <a:r>
                        <a:rPr lang="ru-RU" sz="1600" dirty="0" smtClean="0">
                          <a:solidFill>
                            <a:schemeClr val="tx1"/>
                          </a:solidFill>
                        </a:rPr>
                        <a:t>4,15</a:t>
                      </a:r>
                    </a:p>
                    <a:p>
                      <a:pPr algn="ctr"/>
                      <a:r>
                        <a:rPr lang="ru-RU" sz="1600" dirty="0" smtClean="0">
                          <a:solidFill>
                            <a:schemeClr val="tx1"/>
                          </a:solidFill>
                        </a:rPr>
                        <a:t>3,23</a:t>
                      </a:r>
                      <a:endParaRPr lang="ru-RU" sz="1600" dirty="0">
                        <a:solidFill>
                          <a:schemeClr val="tx1"/>
                        </a:solidFill>
                      </a:endParaRPr>
                    </a:p>
                  </a:txBody>
                  <a:tcPr anchor="ctr"/>
                </a:tc>
                <a:tc>
                  <a:txBody>
                    <a:bodyPr/>
                    <a:lstStyle/>
                    <a:p>
                      <a:pPr algn="ctr"/>
                      <a:endParaRPr lang="ru-RU" sz="1600" dirty="0" smtClean="0">
                        <a:solidFill>
                          <a:schemeClr val="tx1"/>
                        </a:solidFill>
                      </a:endParaRPr>
                    </a:p>
                    <a:p>
                      <a:pPr algn="ctr"/>
                      <a:r>
                        <a:rPr lang="ru-RU" sz="1600" dirty="0" smtClean="0">
                          <a:solidFill>
                            <a:schemeClr val="tx1"/>
                          </a:solidFill>
                        </a:rPr>
                        <a:t>6477</a:t>
                      </a:r>
                    </a:p>
                    <a:p>
                      <a:pPr algn="ctr"/>
                      <a:r>
                        <a:rPr lang="ru-RU" sz="1600" dirty="0" smtClean="0">
                          <a:solidFill>
                            <a:schemeClr val="tx1"/>
                          </a:solidFill>
                        </a:rPr>
                        <a:t>4,00</a:t>
                      </a:r>
                    </a:p>
                    <a:p>
                      <a:pPr algn="ctr"/>
                      <a:r>
                        <a:rPr lang="ru-RU" sz="1600" dirty="0" smtClean="0">
                          <a:solidFill>
                            <a:schemeClr val="tx1"/>
                          </a:solidFill>
                        </a:rPr>
                        <a:t>3,21</a:t>
                      </a:r>
                      <a:endParaRPr lang="ru-RU" sz="1600" dirty="0">
                        <a:solidFill>
                          <a:schemeClr val="tx1"/>
                        </a:solidFill>
                      </a:endParaRPr>
                    </a:p>
                  </a:txBody>
                  <a:tcPr anchor="ctr"/>
                </a:tc>
              </a:tr>
              <a:tr h="0">
                <a:tc>
                  <a:txBody>
                    <a:bodyPr/>
                    <a:lstStyle/>
                    <a:p>
                      <a:pPr algn="l"/>
                      <a:r>
                        <a:rPr lang="ru-RU" sz="1600" dirty="0" smtClean="0">
                          <a:solidFill>
                            <a:schemeClr val="tx1"/>
                          </a:solidFill>
                        </a:rPr>
                        <a:t>Валовое производство молока,</a:t>
                      </a:r>
                      <a:r>
                        <a:rPr lang="ru-RU" sz="1600" baseline="0" dirty="0" smtClean="0">
                          <a:solidFill>
                            <a:schemeClr val="tx1"/>
                          </a:solidFill>
                        </a:rPr>
                        <a:t> тыс. тонн</a:t>
                      </a:r>
                      <a:endParaRPr lang="ru-RU" sz="1600" dirty="0">
                        <a:solidFill>
                          <a:schemeClr val="tx1"/>
                        </a:solidFill>
                      </a:endParaRPr>
                    </a:p>
                  </a:txBody>
                  <a:tcPr anchor="ctr"/>
                </a:tc>
                <a:tc>
                  <a:txBody>
                    <a:bodyPr/>
                    <a:lstStyle/>
                    <a:p>
                      <a:pPr algn="ctr"/>
                      <a:r>
                        <a:rPr lang="ru-RU" sz="1600" dirty="0" smtClean="0">
                          <a:solidFill>
                            <a:schemeClr val="tx1"/>
                          </a:solidFill>
                        </a:rPr>
                        <a:t>627,5 (100%)</a:t>
                      </a:r>
                      <a:endParaRPr lang="ru-RU" sz="1600" dirty="0">
                        <a:solidFill>
                          <a:schemeClr val="tx1"/>
                        </a:solidFill>
                      </a:endParaRPr>
                    </a:p>
                  </a:txBody>
                  <a:tcPr anchor="ctr"/>
                </a:tc>
                <a:tc>
                  <a:txBody>
                    <a:bodyPr/>
                    <a:lstStyle/>
                    <a:p>
                      <a:pPr algn="ctr"/>
                      <a:r>
                        <a:rPr lang="ru-RU" sz="1600" dirty="0" smtClean="0">
                          <a:solidFill>
                            <a:schemeClr val="tx1"/>
                          </a:solidFill>
                        </a:rPr>
                        <a:t>262,5 (41,8%)</a:t>
                      </a:r>
                      <a:endParaRPr lang="ru-RU" sz="1600" dirty="0">
                        <a:solidFill>
                          <a:schemeClr val="tx1"/>
                        </a:solidFill>
                      </a:endParaRPr>
                    </a:p>
                  </a:txBody>
                  <a:tcPr anchor="ctr"/>
                </a:tc>
                <a:tc>
                  <a:txBody>
                    <a:bodyPr/>
                    <a:lstStyle/>
                    <a:p>
                      <a:pPr algn="ctr"/>
                      <a:r>
                        <a:rPr lang="ru-RU" sz="1600" dirty="0" smtClean="0">
                          <a:solidFill>
                            <a:schemeClr val="tx1"/>
                          </a:solidFill>
                        </a:rPr>
                        <a:t>365,0 (58,2%)</a:t>
                      </a:r>
                      <a:endParaRPr lang="ru-RU" sz="1600" dirty="0">
                        <a:solidFill>
                          <a:schemeClr val="tx1"/>
                        </a:solidFill>
                      </a:endParaRPr>
                    </a:p>
                  </a:txBody>
                  <a:tcPr anchor="ctr"/>
                </a:tc>
              </a:tr>
              <a:tr h="0">
                <a:tc>
                  <a:txBody>
                    <a:bodyPr/>
                    <a:lstStyle/>
                    <a:p>
                      <a:pPr algn="l"/>
                      <a:r>
                        <a:rPr lang="ru-RU" sz="1600" dirty="0" smtClean="0">
                          <a:solidFill>
                            <a:schemeClr val="tx1"/>
                          </a:solidFill>
                        </a:rPr>
                        <a:t>Выход телят на 100 коров, гол.</a:t>
                      </a:r>
                      <a:endParaRPr lang="ru-RU" sz="1600" dirty="0">
                        <a:solidFill>
                          <a:schemeClr val="tx1"/>
                        </a:solidFill>
                      </a:endParaRPr>
                    </a:p>
                  </a:txBody>
                  <a:tcPr anchor="ctr"/>
                </a:tc>
                <a:tc>
                  <a:txBody>
                    <a:bodyPr/>
                    <a:lstStyle/>
                    <a:p>
                      <a:pPr algn="ctr"/>
                      <a:r>
                        <a:rPr lang="ru-RU" sz="1600" dirty="0" smtClean="0">
                          <a:solidFill>
                            <a:schemeClr val="tx1"/>
                          </a:solidFill>
                        </a:rPr>
                        <a:t>72</a:t>
                      </a:r>
                      <a:endParaRPr lang="ru-RU" sz="1600" dirty="0">
                        <a:solidFill>
                          <a:schemeClr val="tx1"/>
                        </a:solidFill>
                      </a:endParaRPr>
                    </a:p>
                  </a:txBody>
                  <a:tcPr anchor="ctr"/>
                </a:tc>
                <a:tc>
                  <a:txBody>
                    <a:bodyPr/>
                    <a:lstStyle/>
                    <a:p>
                      <a:pPr algn="ctr"/>
                      <a:r>
                        <a:rPr lang="ru-RU" sz="1600" dirty="0" smtClean="0">
                          <a:solidFill>
                            <a:schemeClr val="tx1"/>
                          </a:solidFill>
                        </a:rPr>
                        <a:t>76</a:t>
                      </a:r>
                      <a:endParaRPr lang="ru-RU" sz="1600" dirty="0">
                        <a:solidFill>
                          <a:schemeClr val="tx1"/>
                        </a:solidFill>
                      </a:endParaRPr>
                    </a:p>
                  </a:txBody>
                  <a:tcPr anchor="ctr"/>
                </a:tc>
                <a:tc>
                  <a:txBody>
                    <a:bodyPr/>
                    <a:lstStyle/>
                    <a:p>
                      <a:pPr algn="ctr"/>
                      <a:r>
                        <a:rPr lang="ru-RU" sz="1600" dirty="0" smtClean="0">
                          <a:solidFill>
                            <a:schemeClr val="tx1"/>
                          </a:solidFill>
                        </a:rPr>
                        <a:t>69,5</a:t>
                      </a:r>
                      <a:endParaRPr lang="ru-RU" sz="1600" dirty="0">
                        <a:solidFill>
                          <a:schemeClr val="tx1"/>
                        </a:solidFill>
                      </a:endParaRPr>
                    </a:p>
                  </a:txBody>
                  <a:tcPr anchor="ctr"/>
                </a:tc>
              </a:tr>
              <a:tr h="139784">
                <a:tc>
                  <a:txBody>
                    <a:bodyPr/>
                    <a:lstStyle/>
                    <a:p>
                      <a:pPr algn="l"/>
                      <a:r>
                        <a:rPr lang="ru-RU" sz="1600" dirty="0" smtClean="0">
                          <a:solidFill>
                            <a:schemeClr val="tx1"/>
                          </a:solidFill>
                        </a:rPr>
                        <a:t>Реализация племенного скота, гол.</a:t>
                      </a:r>
                      <a:endParaRPr lang="ru-RU" sz="1600" dirty="0">
                        <a:solidFill>
                          <a:schemeClr val="tx1"/>
                        </a:solidFill>
                      </a:endParaRPr>
                    </a:p>
                  </a:txBody>
                  <a:tcPr anchor="ctr"/>
                </a:tc>
                <a:tc>
                  <a:txBody>
                    <a:bodyPr/>
                    <a:lstStyle/>
                    <a:p>
                      <a:pPr algn="ctr"/>
                      <a:r>
                        <a:rPr lang="ru-RU" sz="1600" dirty="0" smtClean="0">
                          <a:solidFill>
                            <a:schemeClr val="tx1"/>
                          </a:solidFill>
                        </a:rPr>
                        <a:t>2274</a:t>
                      </a:r>
                      <a:endParaRPr lang="ru-RU" sz="1600" dirty="0">
                        <a:solidFill>
                          <a:schemeClr val="tx1"/>
                        </a:solidFill>
                      </a:endParaRPr>
                    </a:p>
                  </a:txBody>
                  <a:tcPr anchor="ctr"/>
                </a:tc>
                <a:tc>
                  <a:txBody>
                    <a:bodyPr/>
                    <a:lstStyle/>
                    <a:p>
                      <a:pPr algn="ctr"/>
                      <a:r>
                        <a:rPr lang="ru-RU" sz="1600" dirty="0" smtClean="0">
                          <a:solidFill>
                            <a:schemeClr val="tx1"/>
                          </a:solidFill>
                        </a:rPr>
                        <a:t>1867 (82,1%)</a:t>
                      </a:r>
                      <a:endParaRPr lang="ru-RU" sz="1600" dirty="0">
                        <a:solidFill>
                          <a:schemeClr val="tx1"/>
                        </a:solidFill>
                      </a:endParaRPr>
                    </a:p>
                  </a:txBody>
                  <a:tcPr anchor="ctr"/>
                </a:tc>
                <a:tc>
                  <a:txBody>
                    <a:bodyPr/>
                    <a:lstStyle/>
                    <a:p>
                      <a:pPr algn="ctr"/>
                      <a:r>
                        <a:rPr lang="ru-RU" sz="1600" dirty="0" smtClean="0">
                          <a:solidFill>
                            <a:schemeClr val="tx1"/>
                          </a:solidFill>
                        </a:rPr>
                        <a:t>407</a:t>
                      </a:r>
                      <a:endParaRPr lang="ru-RU" sz="1600" dirty="0">
                        <a:solidFill>
                          <a:schemeClr val="tx1"/>
                        </a:solidFill>
                      </a:endParaRPr>
                    </a:p>
                  </a:txBody>
                  <a:tcPr anchor="ctr"/>
                </a:tc>
              </a:tr>
              <a:tr h="123016">
                <a:tc>
                  <a:txBody>
                    <a:bodyPr/>
                    <a:lstStyle/>
                    <a:p>
                      <a:pPr algn="l"/>
                      <a:r>
                        <a:rPr lang="ru-RU" sz="1600" dirty="0" smtClean="0">
                          <a:solidFill>
                            <a:schemeClr val="tx1"/>
                          </a:solidFill>
                        </a:rPr>
                        <a:t>Количество коров с удоем выше 10 000 кг</a:t>
                      </a:r>
                      <a:endParaRPr lang="ru-RU" sz="1600" dirty="0">
                        <a:solidFill>
                          <a:schemeClr val="tx1"/>
                        </a:solidFill>
                      </a:endParaRPr>
                    </a:p>
                  </a:txBody>
                  <a:tcPr anchor="ctr"/>
                </a:tc>
                <a:tc>
                  <a:txBody>
                    <a:bodyPr/>
                    <a:lstStyle/>
                    <a:p>
                      <a:pPr algn="ctr"/>
                      <a:r>
                        <a:rPr lang="ru-RU" sz="1600" dirty="0" smtClean="0">
                          <a:solidFill>
                            <a:schemeClr val="tx1"/>
                          </a:solidFill>
                        </a:rPr>
                        <a:t>3372</a:t>
                      </a:r>
                      <a:endParaRPr lang="ru-RU" sz="1600" dirty="0">
                        <a:solidFill>
                          <a:schemeClr val="tx1"/>
                        </a:solidFill>
                      </a:endParaRPr>
                    </a:p>
                  </a:txBody>
                  <a:tcPr anchor="ctr"/>
                </a:tc>
                <a:tc>
                  <a:txBody>
                    <a:bodyPr/>
                    <a:lstStyle/>
                    <a:p>
                      <a:pPr algn="ctr"/>
                      <a:r>
                        <a:rPr lang="ru-RU" sz="1600" dirty="0" smtClean="0">
                          <a:solidFill>
                            <a:schemeClr val="tx1"/>
                          </a:solidFill>
                        </a:rPr>
                        <a:t>2644 (78,4%)</a:t>
                      </a:r>
                      <a:endParaRPr lang="ru-RU" sz="1600" dirty="0">
                        <a:solidFill>
                          <a:schemeClr val="tx1"/>
                        </a:solidFill>
                      </a:endParaRPr>
                    </a:p>
                  </a:txBody>
                  <a:tcPr anchor="ctr"/>
                </a:tc>
                <a:tc>
                  <a:txBody>
                    <a:bodyPr/>
                    <a:lstStyle/>
                    <a:p>
                      <a:pPr algn="ctr"/>
                      <a:r>
                        <a:rPr lang="ru-RU" sz="1600" dirty="0" smtClean="0">
                          <a:solidFill>
                            <a:schemeClr val="tx1"/>
                          </a:solidFill>
                        </a:rPr>
                        <a:t>728</a:t>
                      </a:r>
                      <a:endParaRPr lang="ru-RU" sz="1600" dirty="0">
                        <a:solidFill>
                          <a:schemeClr val="tx1"/>
                        </a:solidFill>
                      </a:endParaRPr>
                    </a:p>
                  </a:txBody>
                  <a:tcPr anchor="ctr"/>
                </a:tc>
              </a:tr>
              <a:tr h="0">
                <a:tc>
                  <a:txBody>
                    <a:bodyPr/>
                    <a:lstStyle/>
                    <a:p>
                      <a:pPr algn="l"/>
                      <a:r>
                        <a:rPr lang="ru-RU" sz="1600" dirty="0" smtClean="0">
                          <a:solidFill>
                            <a:schemeClr val="tx1"/>
                          </a:solidFill>
                        </a:rPr>
                        <a:t>Количество племпредприятий</a:t>
                      </a:r>
                      <a:endParaRPr lang="ru-RU" sz="1600" dirty="0">
                        <a:solidFill>
                          <a:schemeClr val="tx1"/>
                        </a:solidFill>
                      </a:endParaRPr>
                    </a:p>
                  </a:txBody>
                  <a:tcPr anchor="ctr"/>
                </a:tc>
                <a:tc>
                  <a:txBody>
                    <a:bodyPr/>
                    <a:lstStyle/>
                    <a:p>
                      <a:pPr algn="ctr"/>
                      <a:r>
                        <a:rPr lang="ru-RU" sz="1600" dirty="0" smtClean="0">
                          <a:solidFill>
                            <a:schemeClr val="tx1"/>
                          </a:solidFill>
                        </a:rPr>
                        <a:t>2</a:t>
                      </a:r>
                      <a:endParaRPr lang="ru-RU" sz="1600" dirty="0">
                        <a:solidFill>
                          <a:schemeClr val="tx1"/>
                        </a:solidFill>
                      </a:endParaRPr>
                    </a:p>
                  </a:txBody>
                  <a:tcPr anchor="ctr"/>
                </a:tc>
                <a:tc>
                  <a:txBody>
                    <a:bodyPr/>
                    <a:lstStyle/>
                    <a:p>
                      <a:pPr algn="ctr"/>
                      <a:r>
                        <a:rPr lang="ru-RU" sz="1600" dirty="0" smtClean="0">
                          <a:solidFill>
                            <a:schemeClr val="tx1"/>
                          </a:solidFill>
                        </a:rPr>
                        <a:t>2</a:t>
                      </a:r>
                      <a:endParaRPr lang="ru-RU" sz="1600" dirty="0">
                        <a:solidFill>
                          <a:schemeClr val="tx1"/>
                        </a:solidFill>
                      </a:endParaRPr>
                    </a:p>
                  </a:txBody>
                  <a:tcPr anchor="ctr"/>
                </a:tc>
                <a:tc>
                  <a:txBody>
                    <a:bodyPr/>
                    <a:lstStyle/>
                    <a:p>
                      <a:pPr algn="ctr"/>
                      <a:r>
                        <a:rPr lang="ru-RU" sz="1600" dirty="0" smtClean="0">
                          <a:solidFill>
                            <a:schemeClr val="tx1"/>
                          </a:solidFill>
                        </a:rPr>
                        <a:t>-</a:t>
                      </a:r>
                      <a:endParaRPr lang="ru-RU" sz="1600" dirty="0">
                        <a:solidFill>
                          <a:schemeClr val="tx1"/>
                        </a:solidFill>
                      </a:endParaRPr>
                    </a:p>
                  </a:txBody>
                  <a:tcPr anchor="ctr"/>
                </a:tc>
              </a:tr>
              <a:tr h="0">
                <a:tc>
                  <a:txBody>
                    <a:bodyPr/>
                    <a:lstStyle/>
                    <a:p>
                      <a:pPr algn="l"/>
                      <a:r>
                        <a:rPr lang="ru-RU" sz="1600" dirty="0" smtClean="0">
                          <a:solidFill>
                            <a:schemeClr val="tx1"/>
                          </a:solidFill>
                        </a:rPr>
                        <a:t>Количество живых быков, гол.</a:t>
                      </a:r>
                      <a:endParaRPr lang="ru-RU" sz="1600" dirty="0">
                        <a:solidFill>
                          <a:schemeClr val="tx1"/>
                        </a:solidFill>
                      </a:endParaRPr>
                    </a:p>
                  </a:txBody>
                  <a:tcPr anchor="ctr"/>
                </a:tc>
                <a:tc>
                  <a:txBody>
                    <a:bodyPr/>
                    <a:lstStyle/>
                    <a:p>
                      <a:pPr algn="ctr"/>
                      <a:r>
                        <a:rPr lang="ru-RU" sz="1600" dirty="0" smtClean="0">
                          <a:solidFill>
                            <a:schemeClr val="tx1"/>
                          </a:solidFill>
                        </a:rPr>
                        <a:t>262</a:t>
                      </a:r>
                      <a:endParaRPr lang="ru-RU" sz="1600" dirty="0">
                        <a:solidFill>
                          <a:schemeClr val="tx1"/>
                        </a:solidFill>
                      </a:endParaRPr>
                    </a:p>
                  </a:txBody>
                  <a:tcPr anchor="ctr"/>
                </a:tc>
                <a:tc>
                  <a:txBody>
                    <a:bodyPr/>
                    <a:lstStyle/>
                    <a:p>
                      <a:pPr algn="ctr"/>
                      <a:r>
                        <a:rPr lang="ru-RU" sz="1600" dirty="0" smtClean="0">
                          <a:solidFill>
                            <a:schemeClr val="tx1"/>
                          </a:solidFill>
                        </a:rPr>
                        <a:t>262</a:t>
                      </a:r>
                      <a:endParaRPr lang="ru-RU" sz="1600" dirty="0">
                        <a:solidFill>
                          <a:schemeClr val="tx1"/>
                        </a:solidFill>
                      </a:endParaRPr>
                    </a:p>
                  </a:txBody>
                  <a:tcPr anchor="ctr"/>
                </a:tc>
                <a:tc>
                  <a:txBody>
                    <a:bodyPr/>
                    <a:lstStyle/>
                    <a:p>
                      <a:pPr algn="ctr"/>
                      <a:r>
                        <a:rPr lang="ru-RU" sz="1600" dirty="0" smtClean="0">
                          <a:solidFill>
                            <a:schemeClr val="tx1"/>
                          </a:solidFill>
                        </a:rPr>
                        <a:t>-</a:t>
                      </a:r>
                      <a:endParaRPr lang="ru-RU" sz="1600" dirty="0">
                        <a:solidFill>
                          <a:schemeClr val="tx1"/>
                        </a:solidFill>
                      </a:endParaRPr>
                    </a:p>
                  </a:txBody>
                  <a:tcPr anchor="ctr"/>
                </a:tc>
              </a:tr>
              <a:tr h="144720">
                <a:tc>
                  <a:txBody>
                    <a:bodyPr/>
                    <a:lstStyle/>
                    <a:p>
                      <a:pPr algn="l"/>
                      <a:r>
                        <a:rPr lang="ru-RU" sz="1600" dirty="0" smtClean="0">
                          <a:solidFill>
                            <a:schemeClr val="tx1"/>
                          </a:solidFill>
                        </a:rPr>
                        <a:t>Реализовано спермы, тыс. доз</a:t>
                      </a:r>
                      <a:endParaRPr lang="ru-RU" sz="1600" dirty="0">
                        <a:solidFill>
                          <a:schemeClr val="tx1"/>
                        </a:solidFill>
                      </a:endParaRPr>
                    </a:p>
                  </a:txBody>
                  <a:tcPr anchor="ctr"/>
                </a:tc>
                <a:tc>
                  <a:txBody>
                    <a:bodyPr/>
                    <a:lstStyle/>
                    <a:p>
                      <a:pPr algn="ctr"/>
                      <a:r>
                        <a:rPr lang="ru-RU" sz="1600" dirty="0" smtClean="0">
                          <a:solidFill>
                            <a:schemeClr val="tx1"/>
                          </a:solidFill>
                        </a:rPr>
                        <a:t>2088,6</a:t>
                      </a:r>
                      <a:endParaRPr lang="ru-RU" sz="1600" dirty="0">
                        <a:solidFill>
                          <a:schemeClr val="tx1"/>
                        </a:solidFill>
                      </a:endParaRPr>
                    </a:p>
                  </a:txBody>
                  <a:tcPr anchor="ctr"/>
                </a:tc>
                <a:tc>
                  <a:txBody>
                    <a:bodyPr/>
                    <a:lstStyle/>
                    <a:p>
                      <a:pPr algn="ctr"/>
                      <a:r>
                        <a:rPr lang="ru-RU" sz="1600" dirty="0" smtClean="0">
                          <a:solidFill>
                            <a:schemeClr val="tx1"/>
                          </a:solidFill>
                        </a:rPr>
                        <a:t>2088,6</a:t>
                      </a:r>
                      <a:endParaRPr lang="ru-RU" sz="1600" dirty="0">
                        <a:solidFill>
                          <a:schemeClr val="tx1"/>
                        </a:solidFill>
                      </a:endParaRPr>
                    </a:p>
                  </a:txBody>
                  <a:tcPr anchor="ctr"/>
                </a:tc>
                <a:tc>
                  <a:txBody>
                    <a:bodyPr/>
                    <a:lstStyle/>
                    <a:p>
                      <a:pPr algn="ctr"/>
                      <a:r>
                        <a:rPr lang="ru-RU" sz="1600" dirty="0" smtClean="0">
                          <a:solidFill>
                            <a:schemeClr val="tx1"/>
                          </a:solidFill>
                        </a:rPr>
                        <a:t>-</a:t>
                      </a:r>
                      <a:endParaRPr lang="ru-RU" sz="1600" dirty="0">
                        <a:solidFill>
                          <a:schemeClr val="tx1"/>
                        </a:solidFill>
                      </a:endParaRPr>
                    </a:p>
                  </a:txBody>
                  <a:tcPr anchor="ctr"/>
                </a:tc>
              </a:tr>
              <a:tr h="127952">
                <a:tc>
                  <a:txBody>
                    <a:bodyPr/>
                    <a:lstStyle/>
                    <a:p>
                      <a:pPr algn="l"/>
                      <a:r>
                        <a:rPr lang="ru-RU" sz="1600" dirty="0" smtClean="0">
                          <a:solidFill>
                            <a:schemeClr val="tx1"/>
                          </a:solidFill>
                        </a:rPr>
                        <a:t>   в </a:t>
                      </a:r>
                      <a:r>
                        <a:rPr lang="ru-RU" sz="1600" dirty="0" err="1" smtClean="0">
                          <a:solidFill>
                            <a:schemeClr val="tx1"/>
                          </a:solidFill>
                        </a:rPr>
                        <a:t>т.ч</a:t>
                      </a:r>
                      <a:r>
                        <a:rPr lang="ru-RU" sz="1600" dirty="0" smtClean="0">
                          <a:solidFill>
                            <a:schemeClr val="tx1"/>
                          </a:solidFill>
                        </a:rPr>
                        <a:t>. от улучшателей, тыс. доз</a:t>
                      </a:r>
                      <a:endParaRPr lang="ru-RU" sz="1600" dirty="0">
                        <a:solidFill>
                          <a:schemeClr val="tx1"/>
                        </a:solidFill>
                      </a:endParaRPr>
                    </a:p>
                  </a:txBody>
                  <a:tcPr anchor="ctr"/>
                </a:tc>
                <a:tc>
                  <a:txBody>
                    <a:bodyPr/>
                    <a:lstStyle/>
                    <a:p>
                      <a:pPr algn="ctr"/>
                      <a:r>
                        <a:rPr lang="ru-RU" sz="1600" dirty="0" smtClean="0">
                          <a:solidFill>
                            <a:schemeClr val="tx1"/>
                          </a:solidFill>
                        </a:rPr>
                        <a:t>979,8</a:t>
                      </a:r>
                      <a:endParaRPr lang="ru-RU" sz="1600" dirty="0">
                        <a:solidFill>
                          <a:schemeClr val="tx1"/>
                        </a:solidFill>
                      </a:endParaRPr>
                    </a:p>
                  </a:txBody>
                  <a:tcPr anchor="ctr"/>
                </a:tc>
                <a:tc>
                  <a:txBody>
                    <a:bodyPr/>
                    <a:lstStyle/>
                    <a:p>
                      <a:pPr algn="ctr"/>
                      <a:r>
                        <a:rPr lang="ru-RU" sz="1600" dirty="0" smtClean="0">
                          <a:solidFill>
                            <a:schemeClr val="tx1"/>
                          </a:solidFill>
                        </a:rPr>
                        <a:t>979,8</a:t>
                      </a:r>
                      <a:endParaRPr lang="ru-RU" sz="1600" dirty="0">
                        <a:solidFill>
                          <a:schemeClr val="tx1"/>
                        </a:solidFill>
                      </a:endParaRPr>
                    </a:p>
                  </a:txBody>
                  <a:tcPr anchor="ctr"/>
                </a:tc>
                <a:tc>
                  <a:txBody>
                    <a:bodyPr/>
                    <a:lstStyle/>
                    <a:p>
                      <a:pPr algn="ctr"/>
                      <a:r>
                        <a:rPr lang="ru-RU" sz="1600" dirty="0" smtClean="0">
                          <a:solidFill>
                            <a:schemeClr val="tx1"/>
                          </a:solidFill>
                        </a:rPr>
                        <a:t>-</a:t>
                      </a:r>
                      <a:endParaRPr lang="ru-RU" sz="1600" dirty="0">
                        <a:solidFill>
                          <a:schemeClr val="tx1"/>
                        </a:solidFill>
                      </a:endParaRPr>
                    </a:p>
                  </a:txBody>
                  <a:tcPr anchor="ctr"/>
                </a:tc>
              </a:tr>
            </a:tbl>
          </a:graphicData>
        </a:graphic>
      </p:graphicFrame>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189512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936104"/>
          </a:xfrm>
        </p:spPr>
        <p:txBody>
          <a:bodyPr>
            <a:noAutofit/>
          </a:bodyPr>
          <a:lstStyle/>
          <a:p>
            <a:pPr algn="ctr"/>
            <a:r>
              <a:rPr lang="ru-RU" sz="2400" dirty="0">
                <a:latin typeface="+mn-lt"/>
              </a:rPr>
              <a:t>Динамика воспроизводительных и продуктивных качеств коров голштинской, холмогорской и черно-пестрой пород</a:t>
            </a:r>
          </a:p>
        </p:txBody>
      </p:sp>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3</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611435111"/>
              </p:ext>
            </p:extLst>
          </p:nvPr>
        </p:nvGraphicFramePr>
        <p:xfrm>
          <a:off x="395536" y="1340768"/>
          <a:ext cx="8352927" cy="4464498"/>
        </p:xfrm>
        <a:graphic>
          <a:graphicData uri="http://schemas.openxmlformats.org/drawingml/2006/table">
            <a:tbl>
              <a:tblPr firstRow="1" firstCol="1" bandRow="1">
                <a:tableStyleId>{BC89EF96-8CEA-46FF-86C4-4CE0E7609802}</a:tableStyleId>
              </a:tblPr>
              <a:tblGrid>
                <a:gridCol w="2242136"/>
                <a:gridCol w="1372349"/>
                <a:gridCol w="1372349"/>
                <a:gridCol w="1121481"/>
                <a:gridCol w="1122306"/>
                <a:gridCol w="1122306"/>
              </a:tblGrid>
              <a:tr h="492301">
                <a:tc rowSpan="2">
                  <a:txBody>
                    <a:bodyPr/>
                    <a:lstStyle/>
                    <a:p>
                      <a:pPr algn="ctr">
                        <a:lnSpc>
                          <a:spcPct val="115000"/>
                        </a:lnSpc>
                        <a:spcAft>
                          <a:spcPts val="0"/>
                        </a:spcAft>
                      </a:pPr>
                      <a:r>
                        <a:rPr lang="ru-RU" sz="1800" dirty="0">
                          <a:effectLst/>
                        </a:rPr>
                        <a:t>Породы</a:t>
                      </a:r>
                      <a:endParaRPr lang="ru-RU" sz="1800" dirty="0">
                        <a:solidFill>
                          <a:schemeClr val="tx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800" dirty="0">
                          <a:effectLst/>
                        </a:rPr>
                        <a:t>Год</a:t>
                      </a:r>
                      <a:endParaRPr lang="ru-RU" sz="1800" dirty="0">
                        <a:solidFill>
                          <a:schemeClr val="tx1"/>
                        </a:solidFill>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800" dirty="0">
                          <a:effectLst/>
                        </a:rPr>
                        <a:t>Выход телят на 100 коров</a:t>
                      </a:r>
                      <a:endParaRPr lang="ru-RU" sz="1800" dirty="0">
                        <a:solidFill>
                          <a:schemeClr val="tx1"/>
                        </a:solidFill>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ru-RU" sz="1800" dirty="0">
                          <a:effectLst/>
                        </a:rPr>
                        <a:t>Молочная продуктивность</a:t>
                      </a:r>
                      <a:endParaRPr lang="ru-RU" sz="1800" dirty="0">
                        <a:solidFill>
                          <a:schemeClr val="tx1"/>
                        </a:solidFill>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101839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800">
                          <a:effectLst/>
                        </a:rPr>
                        <a:t>Удой, кг</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Сод. жи-ра,%</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Сод. бел- ка, %</a:t>
                      </a:r>
                      <a:endParaRPr lang="ru-RU" sz="1800">
                        <a:solidFill>
                          <a:schemeClr val="tx1"/>
                        </a:solidFill>
                        <a:effectLst/>
                        <a:latin typeface="Calibri"/>
                        <a:ea typeface="Calibri"/>
                        <a:cs typeface="Times New Roman"/>
                      </a:endParaRPr>
                    </a:p>
                  </a:txBody>
                  <a:tcPr marL="68580" marR="68580" marT="0" marB="0" anchor="ctr"/>
                </a:tc>
              </a:tr>
              <a:tr h="492301">
                <a:tc rowSpan="2">
                  <a:txBody>
                    <a:bodyPr/>
                    <a:lstStyle/>
                    <a:p>
                      <a:pPr algn="l">
                        <a:lnSpc>
                          <a:spcPct val="115000"/>
                        </a:lnSpc>
                        <a:spcAft>
                          <a:spcPts val="0"/>
                        </a:spcAft>
                      </a:pPr>
                      <a:r>
                        <a:rPr lang="ru-RU" sz="1800" dirty="0">
                          <a:effectLst/>
                        </a:rPr>
                        <a:t>Голштинская</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2013</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73</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7240</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4,08</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3,22</a:t>
                      </a:r>
                      <a:endParaRPr lang="ru-RU" sz="1800">
                        <a:solidFill>
                          <a:schemeClr val="tx1"/>
                        </a:solidFill>
                        <a:effectLst/>
                        <a:latin typeface="Calibri"/>
                        <a:ea typeface="Calibri"/>
                        <a:cs typeface="Times New Roman"/>
                      </a:endParaRPr>
                    </a:p>
                  </a:txBody>
                  <a:tcPr marL="68580" marR="68580" marT="0" marB="0" anchor="ctr"/>
                </a:tc>
              </a:tr>
              <a:tr h="492301">
                <a:tc vMerge="1">
                  <a:txBody>
                    <a:bodyPr/>
                    <a:lstStyle/>
                    <a:p>
                      <a:endParaRPr lang="ru-RU"/>
                    </a:p>
                  </a:txBody>
                  <a:tcPr/>
                </a:tc>
                <a:tc>
                  <a:txBody>
                    <a:bodyPr/>
                    <a:lstStyle/>
                    <a:p>
                      <a:pPr algn="ctr">
                        <a:lnSpc>
                          <a:spcPct val="115000"/>
                        </a:lnSpc>
                        <a:spcAft>
                          <a:spcPts val="0"/>
                        </a:spcAft>
                      </a:pPr>
                      <a:r>
                        <a:rPr lang="ru-RU" sz="1800">
                          <a:effectLst/>
                        </a:rPr>
                        <a:t>2016</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77</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7771</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4,13</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3,21</a:t>
                      </a:r>
                      <a:endParaRPr lang="ru-RU" sz="1800">
                        <a:solidFill>
                          <a:schemeClr val="tx1"/>
                        </a:solidFill>
                        <a:effectLst/>
                        <a:latin typeface="Calibri"/>
                        <a:ea typeface="Calibri"/>
                        <a:cs typeface="Times New Roman"/>
                      </a:endParaRPr>
                    </a:p>
                  </a:txBody>
                  <a:tcPr marL="68580" marR="68580" marT="0" marB="0" anchor="ctr"/>
                </a:tc>
              </a:tr>
              <a:tr h="492301">
                <a:tc rowSpan="2">
                  <a:txBody>
                    <a:bodyPr/>
                    <a:lstStyle/>
                    <a:p>
                      <a:pPr algn="l">
                        <a:lnSpc>
                          <a:spcPct val="115000"/>
                        </a:lnSpc>
                        <a:spcAft>
                          <a:spcPts val="0"/>
                        </a:spcAft>
                      </a:pPr>
                      <a:r>
                        <a:rPr lang="ru-RU" sz="1800">
                          <a:effectLst/>
                        </a:rPr>
                        <a:t>Холмогорская</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2013</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65</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5979</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3,79</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3,12</a:t>
                      </a:r>
                      <a:endParaRPr lang="ru-RU" sz="1800" dirty="0">
                        <a:solidFill>
                          <a:schemeClr val="tx1"/>
                        </a:solidFill>
                        <a:effectLst/>
                        <a:latin typeface="Calibri"/>
                        <a:ea typeface="Calibri"/>
                        <a:cs typeface="Times New Roman"/>
                      </a:endParaRPr>
                    </a:p>
                  </a:txBody>
                  <a:tcPr marL="68580" marR="68580" marT="0" marB="0" anchor="ctr"/>
                </a:tc>
              </a:tr>
              <a:tr h="492301">
                <a:tc vMerge="1">
                  <a:txBody>
                    <a:bodyPr/>
                    <a:lstStyle/>
                    <a:p>
                      <a:endParaRPr lang="ru-RU"/>
                    </a:p>
                  </a:txBody>
                  <a:tcPr/>
                </a:tc>
                <a:tc>
                  <a:txBody>
                    <a:bodyPr/>
                    <a:lstStyle/>
                    <a:p>
                      <a:pPr algn="ctr">
                        <a:lnSpc>
                          <a:spcPct val="115000"/>
                        </a:lnSpc>
                        <a:spcAft>
                          <a:spcPts val="0"/>
                        </a:spcAft>
                      </a:pPr>
                      <a:r>
                        <a:rPr lang="ru-RU" sz="1800">
                          <a:effectLst/>
                        </a:rPr>
                        <a:t>2016</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69</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6083</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3,82</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3,15</a:t>
                      </a:r>
                      <a:endParaRPr lang="ru-RU" sz="1800" dirty="0">
                        <a:solidFill>
                          <a:schemeClr val="tx1"/>
                        </a:solidFill>
                        <a:effectLst/>
                        <a:latin typeface="Calibri"/>
                        <a:ea typeface="Calibri"/>
                        <a:cs typeface="Times New Roman"/>
                      </a:endParaRPr>
                    </a:p>
                  </a:txBody>
                  <a:tcPr marL="68580" marR="68580" marT="0" marB="0" anchor="ctr"/>
                </a:tc>
              </a:tr>
              <a:tr h="492301">
                <a:tc rowSpan="2">
                  <a:txBody>
                    <a:bodyPr/>
                    <a:lstStyle/>
                    <a:p>
                      <a:pPr algn="l">
                        <a:lnSpc>
                          <a:spcPct val="115000"/>
                        </a:lnSpc>
                        <a:spcAft>
                          <a:spcPts val="0"/>
                        </a:spcAft>
                      </a:pPr>
                      <a:r>
                        <a:rPr lang="ru-RU" sz="1800">
                          <a:effectLst/>
                        </a:rPr>
                        <a:t>Черно-пестрая</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2013</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67</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6400</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3,96</a:t>
                      </a:r>
                      <a:endParaRPr lang="ru-RU" sz="18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3,21</a:t>
                      </a:r>
                      <a:endParaRPr lang="ru-RU" sz="1800" dirty="0">
                        <a:solidFill>
                          <a:schemeClr val="tx1"/>
                        </a:solidFill>
                        <a:effectLst/>
                        <a:latin typeface="Calibri"/>
                        <a:ea typeface="Calibri"/>
                        <a:cs typeface="Times New Roman"/>
                      </a:endParaRPr>
                    </a:p>
                  </a:txBody>
                  <a:tcPr marL="68580" marR="68580" marT="0" marB="0" anchor="ctr"/>
                </a:tc>
              </a:tr>
              <a:tr h="492301">
                <a:tc vMerge="1">
                  <a:txBody>
                    <a:bodyPr/>
                    <a:lstStyle/>
                    <a:p>
                      <a:endParaRPr lang="ru-RU"/>
                    </a:p>
                  </a:txBody>
                  <a:tcPr/>
                </a:tc>
                <a:tc>
                  <a:txBody>
                    <a:bodyPr/>
                    <a:lstStyle/>
                    <a:p>
                      <a:pPr algn="ctr">
                        <a:lnSpc>
                          <a:spcPct val="115000"/>
                        </a:lnSpc>
                        <a:spcAft>
                          <a:spcPts val="0"/>
                        </a:spcAft>
                      </a:pPr>
                      <a:r>
                        <a:rPr lang="ru-RU" sz="1800">
                          <a:effectLst/>
                        </a:rPr>
                        <a:t>2016</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70</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6663</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4,03</a:t>
                      </a:r>
                      <a:endParaRPr lang="ru-RU" sz="180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3,22</a:t>
                      </a:r>
                      <a:endParaRPr lang="ru-RU" sz="1800" dirty="0">
                        <a:solidFill>
                          <a:schemeClr val="tx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6490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402016" cy="1143000"/>
          </a:xfrm>
        </p:spPr>
        <p:txBody>
          <a:bodyPr>
            <a:noAutofit/>
          </a:bodyPr>
          <a:lstStyle/>
          <a:p>
            <a:pPr algn="ctr"/>
            <a:r>
              <a:rPr lang="ru-RU" sz="2500" dirty="0" smtClean="0">
                <a:latin typeface="+mn-lt"/>
              </a:rPr>
              <a:t>Тип телосложения и молочная продуктивность коров-первотелок в племенных хозяйствах Московской области</a:t>
            </a:r>
            <a:endParaRPr lang="ru-RU" sz="2500" dirty="0">
              <a:latin typeface="+mn-l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11390450"/>
              </p:ext>
            </p:extLst>
          </p:nvPr>
        </p:nvGraphicFramePr>
        <p:xfrm>
          <a:off x="755576" y="1556792"/>
          <a:ext cx="7362472" cy="4534987"/>
        </p:xfrm>
        <a:graphic>
          <a:graphicData uri="http://schemas.openxmlformats.org/drawingml/2006/table">
            <a:tbl>
              <a:tblPr firstRow="1" bandRow="1">
                <a:tableStyleId>{BC89EF96-8CEA-46FF-86C4-4CE0E7609802}</a:tableStyleId>
              </a:tblPr>
              <a:tblGrid>
                <a:gridCol w="2808312"/>
                <a:gridCol w="1749021"/>
                <a:gridCol w="1725019"/>
                <a:gridCol w="1080120"/>
              </a:tblGrid>
              <a:tr h="603067">
                <a:tc rowSpan="2">
                  <a:txBody>
                    <a:bodyPr/>
                    <a:lstStyle/>
                    <a:p>
                      <a:pPr algn="ctr"/>
                      <a:r>
                        <a:rPr lang="ru-RU" dirty="0" smtClean="0"/>
                        <a:t>Группы признаков</a:t>
                      </a:r>
                      <a:endParaRPr lang="ru-RU" dirty="0"/>
                    </a:p>
                  </a:txBody>
                  <a:tcPr anchor="ctr"/>
                </a:tc>
                <a:tc gridSpan="2">
                  <a:txBody>
                    <a:bodyPr/>
                    <a:lstStyle/>
                    <a:p>
                      <a:pPr algn="ctr"/>
                      <a:r>
                        <a:rPr lang="ru-RU" dirty="0" smtClean="0"/>
                        <a:t>Годы оценки</a:t>
                      </a:r>
                      <a:endParaRPr lang="ru-RU" dirty="0"/>
                    </a:p>
                  </a:txBody>
                  <a:tcPr anchor="ctr"/>
                </a:tc>
                <a:tc hMerge="1">
                  <a:txBody>
                    <a:bodyPr/>
                    <a:lstStyle/>
                    <a:p>
                      <a:pPr algn="ctr"/>
                      <a:endParaRPr lang="ru-RU" dirty="0"/>
                    </a:p>
                  </a:txBody>
                  <a:tcPr anchor="ctr"/>
                </a:tc>
                <a:tc rowSpan="2">
                  <a:txBody>
                    <a:bodyPr/>
                    <a:lstStyle/>
                    <a:p>
                      <a:pPr algn="ctr"/>
                      <a:r>
                        <a:rPr lang="ru-RU" dirty="0" smtClean="0"/>
                        <a:t>± 2016 к 2000</a:t>
                      </a:r>
                      <a:endParaRPr lang="ru-RU" dirty="0"/>
                    </a:p>
                  </a:txBody>
                  <a:tcPr anchor="ctr"/>
                </a:tc>
              </a:tr>
              <a:tr h="117013">
                <a:tc vMerge="1">
                  <a:txBody>
                    <a:bodyPr/>
                    <a:lstStyle/>
                    <a:p>
                      <a:pPr algn="l"/>
                      <a:endParaRPr lang="ru-RU" dirty="0"/>
                    </a:p>
                  </a:txBody>
                  <a:tcPr anchor="ctr"/>
                </a:tc>
                <a:tc>
                  <a:txBody>
                    <a:bodyPr/>
                    <a:lstStyle/>
                    <a:p>
                      <a:pPr algn="ctr"/>
                      <a:r>
                        <a:rPr lang="ru-RU" dirty="0" smtClean="0"/>
                        <a:t>2000</a:t>
                      </a:r>
                    </a:p>
                    <a:p>
                      <a:pPr algn="ctr"/>
                      <a:r>
                        <a:rPr lang="en-US" dirty="0" smtClean="0"/>
                        <a:t>n =</a:t>
                      </a:r>
                      <a:r>
                        <a:rPr lang="ru-RU" dirty="0" smtClean="0"/>
                        <a:t> 4824 гол.</a:t>
                      </a:r>
                      <a:endParaRPr lang="ru-RU" dirty="0"/>
                    </a:p>
                  </a:txBody>
                  <a:tcPr anchor="ctr"/>
                </a:tc>
                <a:tc>
                  <a:txBody>
                    <a:bodyPr/>
                    <a:lstStyle/>
                    <a:p>
                      <a:pPr algn="ctr"/>
                      <a:r>
                        <a:rPr lang="ru-RU" dirty="0" smtClean="0"/>
                        <a:t>2016</a:t>
                      </a:r>
                    </a:p>
                    <a:p>
                      <a:pPr algn="ctr"/>
                      <a:r>
                        <a:rPr lang="en-US" dirty="0" smtClean="0"/>
                        <a:t>n =</a:t>
                      </a:r>
                      <a:r>
                        <a:rPr lang="ru-RU" dirty="0" smtClean="0"/>
                        <a:t> 4377 гол.</a:t>
                      </a:r>
                    </a:p>
                  </a:txBody>
                  <a:tcPr anchor="ctr"/>
                </a:tc>
                <a:tc vMerge="1">
                  <a:txBody>
                    <a:bodyPr/>
                    <a:lstStyle/>
                    <a:p>
                      <a:pPr algn="ctr"/>
                      <a:endParaRPr lang="ru-RU" dirty="0"/>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Молочный тип (баллы)</a:t>
                      </a:r>
                      <a:endParaRPr lang="ru-RU" dirty="0"/>
                    </a:p>
                  </a:txBody>
                  <a:tcPr anchor="ctr"/>
                </a:tc>
                <a:tc>
                  <a:txBody>
                    <a:bodyPr/>
                    <a:lstStyle/>
                    <a:p>
                      <a:pPr algn="ctr"/>
                      <a:r>
                        <a:rPr lang="ru-RU" dirty="0" smtClean="0"/>
                        <a:t>76,31</a:t>
                      </a:r>
                      <a:endParaRPr lang="ru-RU" dirty="0"/>
                    </a:p>
                  </a:txBody>
                  <a:tcPr anchor="ctr"/>
                </a:tc>
                <a:tc>
                  <a:txBody>
                    <a:bodyPr/>
                    <a:lstStyle/>
                    <a:p>
                      <a:pPr algn="ctr"/>
                      <a:r>
                        <a:rPr lang="ru-RU" dirty="0" smtClean="0"/>
                        <a:t>81,84</a:t>
                      </a:r>
                      <a:endParaRPr lang="ru-RU" dirty="0"/>
                    </a:p>
                  </a:txBody>
                  <a:tcPr anchor="ctr"/>
                </a:tc>
                <a:tc>
                  <a:txBody>
                    <a:bodyPr/>
                    <a:lstStyle/>
                    <a:p>
                      <a:pPr algn="ctr"/>
                      <a:r>
                        <a:rPr lang="ru-RU" dirty="0" smtClean="0"/>
                        <a:t>+5,53</a:t>
                      </a:r>
                      <a:endParaRPr lang="ru-RU" dirty="0"/>
                    </a:p>
                  </a:txBody>
                  <a:tcPr anchor="ctr"/>
                </a:tc>
              </a:tr>
              <a:tr h="0">
                <a:tc>
                  <a:txBody>
                    <a:bodyPr/>
                    <a:lstStyle/>
                    <a:p>
                      <a:pPr algn="l"/>
                      <a:r>
                        <a:rPr lang="ru-RU" dirty="0" smtClean="0"/>
                        <a:t>Туловище (баллы)</a:t>
                      </a:r>
                      <a:endParaRPr lang="ru-RU" dirty="0"/>
                    </a:p>
                  </a:txBody>
                  <a:tcPr anchor="ctr"/>
                </a:tc>
                <a:tc>
                  <a:txBody>
                    <a:bodyPr/>
                    <a:lstStyle/>
                    <a:p>
                      <a:pPr algn="ctr"/>
                      <a:r>
                        <a:rPr lang="ru-RU" dirty="0" smtClean="0"/>
                        <a:t>76,34</a:t>
                      </a:r>
                      <a:endParaRPr lang="ru-RU" dirty="0"/>
                    </a:p>
                  </a:txBody>
                  <a:tcPr anchor="ctr"/>
                </a:tc>
                <a:tc>
                  <a:txBody>
                    <a:bodyPr/>
                    <a:lstStyle/>
                    <a:p>
                      <a:pPr algn="ctr"/>
                      <a:r>
                        <a:rPr lang="ru-RU" dirty="0" smtClean="0"/>
                        <a:t>81,84</a:t>
                      </a:r>
                      <a:endParaRPr lang="ru-RU" dirty="0"/>
                    </a:p>
                  </a:txBody>
                  <a:tcPr anchor="ctr"/>
                </a:tc>
                <a:tc>
                  <a:txBody>
                    <a:bodyPr/>
                    <a:lstStyle/>
                    <a:p>
                      <a:pPr algn="ctr"/>
                      <a:r>
                        <a:rPr lang="ru-RU" dirty="0" smtClean="0"/>
                        <a:t>+5,50</a:t>
                      </a:r>
                      <a:endParaRPr lang="ru-RU" dirty="0"/>
                    </a:p>
                  </a:txBody>
                  <a:tcPr anchor="ctr"/>
                </a:tc>
              </a:tr>
              <a:tr h="0">
                <a:tc>
                  <a:txBody>
                    <a:bodyPr/>
                    <a:lstStyle/>
                    <a:p>
                      <a:pPr algn="l"/>
                      <a:r>
                        <a:rPr lang="ru-RU" dirty="0" smtClean="0"/>
                        <a:t>Конечности (баллы)</a:t>
                      </a:r>
                      <a:endParaRPr lang="ru-RU" dirty="0"/>
                    </a:p>
                  </a:txBody>
                  <a:tcPr anchor="ctr"/>
                </a:tc>
                <a:tc>
                  <a:txBody>
                    <a:bodyPr/>
                    <a:lstStyle/>
                    <a:p>
                      <a:pPr algn="ctr"/>
                      <a:r>
                        <a:rPr lang="ru-RU" dirty="0" smtClean="0"/>
                        <a:t>75,73</a:t>
                      </a:r>
                      <a:endParaRPr lang="ru-RU" dirty="0"/>
                    </a:p>
                  </a:txBody>
                  <a:tcPr anchor="ctr"/>
                </a:tc>
                <a:tc>
                  <a:txBody>
                    <a:bodyPr/>
                    <a:lstStyle/>
                    <a:p>
                      <a:pPr algn="ctr"/>
                      <a:r>
                        <a:rPr lang="ru-RU" dirty="0" smtClean="0"/>
                        <a:t>79,99</a:t>
                      </a:r>
                      <a:endParaRPr lang="ru-RU" dirty="0"/>
                    </a:p>
                  </a:txBody>
                  <a:tcPr anchor="ctr"/>
                </a:tc>
                <a:tc>
                  <a:txBody>
                    <a:bodyPr/>
                    <a:lstStyle/>
                    <a:p>
                      <a:pPr algn="ctr"/>
                      <a:r>
                        <a:rPr lang="ru-RU" dirty="0" smtClean="0"/>
                        <a:t>+4,26</a:t>
                      </a:r>
                      <a:endParaRPr lang="ru-RU" dirty="0"/>
                    </a:p>
                  </a:txBody>
                  <a:tcPr anchor="ctr"/>
                </a:tc>
              </a:tr>
              <a:tr h="0">
                <a:tc>
                  <a:txBody>
                    <a:bodyPr/>
                    <a:lstStyle/>
                    <a:p>
                      <a:pPr algn="l"/>
                      <a:r>
                        <a:rPr lang="ru-RU" dirty="0" smtClean="0"/>
                        <a:t>Вымя (баллы)</a:t>
                      </a:r>
                      <a:endParaRPr lang="ru-RU" dirty="0"/>
                    </a:p>
                  </a:txBody>
                  <a:tcPr anchor="ctr"/>
                </a:tc>
                <a:tc>
                  <a:txBody>
                    <a:bodyPr/>
                    <a:lstStyle/>
                    <a:p>
                      <a:pPr algn="ctr"/>
                      <a:r>
                        <a:rPr lang="ru-RU" dirty="0" smtClean="0"/>
                        <a:t>76,43</a:t>
                      </a:r>
                      <a:endParaRPr lang="ru-RU" dirty="0"/>
                    </a:p>
                  </a:txBody>
                  <a:tcPr anchor="ctr"/>
                </a:tc>
                <a:tc>
                  <a:txBody>
                    <a:bodyPr/>
                    <a:lstStyle/>
                    <a:p>
                      <a:pPr algn="ctr"/>
                      <a:r>
                        <a:rPr lang="ru-RU" dirty="0" smtClean="0"/>
                        <a:t>81,69</a:t>
                      </a:r>
                      <a:endParaRPr lang="ru-RU" dirty="0"/>
                    </a:p>
                  </a:txBody>
                  <a:tcPr anchor="ctr"/>
                </a:tc>
                <a:tc>
                  <a:txBody>
                    <a:bodyPr/>
                    <a:lstStyle/>
                    <a:p>
                      <a:pPr algn="ctr"/>
                      <a:r>
                        <a:rPr lang="ru-RU" dirty="0" smtClean="0"/>
                        <a:t>+5,26</a:t>
                      </a:r>
                      <a:endParaRPr lang="ru-RU" dirty="0"/>
                    </a:p>
                  </a:txBody>
                  <a:tcPr anchor="ctr"/>
                </a:tc>
              </a:tr>
              <a:tr h="0">
                <a:tc>
                  <a:txBody>
                    <a:bodyPr/>
                    <a:lstStyle/>
                    <a:p>
                      <a:pPr algn="l"/>
                      <a:r>
                        <a:rPr lang="ru-RU" dirty="0" smtClean="0"/>
                        <a:t>Общая оценка (баллы)</a:t>
                      </a:r>
                      <a:endParaRPr lang="ru-RU" dirty="0"/>
                    </a:p>
                  </a:txBody>
                  <a:tcPr anchor="ctr"/>
                </a:tc>
                <a:tc>
                  <a:txBody>
                    <a:bodyPr/>
                    <a:lstStyle/>
                    <a:p>
                      <a:pPr algn="ctr"/>
                      <a:r>
                        <a:rPr lang="ru-RU" dirty="0" smtClean="0"/>
                        <a:t>76,22</a:t>
                      </a:r>
                      <a:endParaRPr lang="ru-RU" dirty="0"/>
                    </a:p>
                  </a:txBody>
                  <a:tcPr anchor="ctr"/>
                </a:tc>
                <a:tc>
                  <a:txBody>
                    <a:bodyPr/>
                    <a:lstStyle/>
                    <a:p>
                      <a:pPr algn="ctr"/>
                      <a:r>
                        <a:rPr lang="ru-RU" dirty="0" smtClean="0"/>
                        <a:t>81,32</a:t>
                      </a:r>
                      <a:endParaRPr lang="ru-RU" dirty="0"/>
                    </a:p>
                  </a:txBody>
                  <a:tcPr anchor="ctr"/>
                </a:tc>
                <a:tc>
                  <a:txBody>
                    <a:bodyPr/>
                    <a:lstStyle/>
                    <a:p>
                      <a:pPr algn="ctr"/>
                      <a:r>
                        <a:rPr lang="ru-RU" dirty="0" smtClean="0"/>
                        <a:t>+5,10</a:t>
                      </a:r>
                      <a:endParaRPr lang="ru-RU" dirty="0"/>
                    </a:p>
                  </a:txBody>
                  <a:tcPr anchor="ctr"/>
                </a:tc>
              </a:tr>
              <a:tr h="0">
                <a:tc>
                  <a:txBody>
                    <a:bodyPr/>
                    <a:lstStyle/>
                    <a:p>
                      <a:pPr algn="l"/>
                      <a:r>
                        <a:rPr lang="ru-RU" dirty="0" smtClean="0"/>
                        <a:t>Продуктивность первотелок а ПХ по первой лактации: удой, жир, белок (по бонитировке)</a:t>
                      </a:r>
                      <a:endParaRPr lang="ru-RU" dirty="0"/>
                    </a:p>
                  </a:txBody>
                  <a:tcPr anchor="ctr"/>
                </a:tc>
                <a:tc>
                  <a:txBody>
                    <a:bodyPr/>
                    <a:lstStyle/>
                    <a:p>
                      <a:pPr algn="ctr"/>
                      <a:r>
                        <a:rPr lang="ru-RU" dirty="0" smtClean="0"/>
                        <a:t>4963</a:t>
                      </a:r>
                    </a:p>
                    <a:p>
                      <a:pPr algn="ctr"/>
                      <a:r>
                        <a:rPr lang="ru-RU" dirty="0" smtClean="0"/>
                        <a:t>3,85</a:t>
                      </a:r>
                    </a:p>
                    <a:p>
                      <a:pPr algn="ctr"/>
                      <a:r>
                        <a:rPr lang="ru-RU" dirty="0" smtClean="0"/>
                        <a:t>-</a:t>
                      </a:r>
                      <a:endParaRPr lang="ru-RU" dirty="0"/>
                    </a:p>
                  </a:txBody>
                  <a:tcPr anchor="ctr"/>
                </a:tc>
                <a:tc>
                  <a:txBody>
                    <a:bodyPr/>
                    <a:lstStyle/>
                    <a:p>
                      <a:pPr algn="ctr"/>
                      <a:r>
                        <a:rPr lang="ru-RU" dirty="0" smtClean="0"/>
                        <a:t>7320</a:t>
                      </a:r>
                    </a:p>
                    <a:p>
                      <a:pPr algn="ctr"/>
                      <a:r>
                        <a:rPr lang="ru-RU" dirty="0" smtClean="0"/>
                        <a:t>4,14</a:t>
                      </a:r>
                    </a:p>
                    <a:p>
                      <a:pPr algn="ctr"/>
                      <a:r>
                        <a:rPr lang="ru-RU" dirty="0" smtClean="0"/>
                        <a:t>3,22</a:t>
                      </a:r>
                      <a:endParaRPr lang="ru-RU" dirty="0"/>
                    </a:p>
                  </a:txBody>
                  <a:tcPr anchor="ctr"/>
                </a:tc>
                <a:tc>
                  <a:txBody>
                    <a:bodyPr/>
                    <a:lstStyle/>
                    <a:p>
                      <a:pPr algn="ctr"/>
                      <a:r>
                        <a:rPr lang="ru-RU" dirty="0" smtClean="0"/>
                        <a:t>+2357</a:t>
                      </a:r>
                    </a:p>
                    <a:p>
                      <a:pPr algn="ctr"/>
                      <a:r>
                        <a:rPr lang="ru-RU" dirty="0" smtClean="0"/>
                        <a:t>+0,29</a:t>
                      </a:r>
                    </a:p>
                    <a:p>
                      <a:pPr algn="ctr"/>
                      <a:r>
                        <a:rPr lang="ru-RU" dirty="0" smtClean="0"/>
                        <a:t>≈ + 0,27</a:t>
                      </a:r>
                      <a:endParaRPr lang="ru-RU" dirty="0"/>
                    </a:p>
                  </a:txBody>
                  <a:tcPr anchor="ctr"/>
                </a:tc>
              </a:tr>
            </a:tbl>
          </a:graphicData>
        </a:graphic>
      </p:graphicFrame>
      <p:sp>
        <p:nvSpPr>
          <p:cNvPr id="4"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3284157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xfrm>
            <a:off x="8460432" y="6165304"/>
            <a:ext cx="457200" cy="457200"/>
          </a:xfrm>
        </p:spPr>
        <p:txBody>
          <a:bodyPr/>
          <a:lstStyle/>
          <a:p>
            <a:fld id="{B19B0651-EE4F-4900-A07F-96A6BFA9D0F0}" type="slidenum">
              <a:rPr lang="ru-RU" smtClean="0"/>
              <a:t>5</a:t>
            </a:fld>
            <a:endParaRPr lang="ru-RU"/>
          </a:p>
        </p:txBody>
      </p:sp>
      <p:pic>
        <p:nvPicPr>
          <p:cNvPr id="1026" name="Picture 2" descr="G:\Фото\Выставки\Звезды Подмосковья\2016\100D3200\DSC_7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20688"/>
            <a:ext cx="7822680" cy="521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2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6</a:t>
            </a:fld>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95" t="2567" r="-295" b="5977"/>
          <a:stretch/>
        </p:blipFill>
        <p:spPr>
          <a:xfrm>
            <a:off x="2051720" y="188640"/>
            <a:ext cx="4945380" cy="6395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62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7</a:t>
            </a:fld>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5120" b="6542"/>
          <a:stretch/>
        </p:blipFill>
        <p:spPr>
          <a:xfrm>
            <a:off x="2000772" y="188639"/>
            <a:ext cx="5235524" cy="6539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986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8</a:t>
            </a:fld>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6391" b="5972"/>
          <a:stretch/>
        </p:blipFill>
        <p:spPr>
          <a:xfrm>
            <a:off x="1979712" y="116632"/>
            <a:ext cx="5171172" cy="6408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405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460432" y="6165304"/>
            <a:ext cx="457200" cy="457200"/>
          </a:xfrm>
        </p:spPr>
        <p:txBody>
          <a:bodyPr/>
          <a:lstStyle/>
          <a:p>
            <a:fld id="{B19B0651-EE4F-4900-A07F-96A6BFA9D0F0}" type="slidenum">
              <a:rPr lang="ru-RU" smtClean="0"/>
              <a:t>9</a:t>
            </a:fld>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b="8602"/>
          <a:stretch/>
        </p:blipFill>
        <p:spPr>
          <a:xfrm>
            <a:off x="2123728" y="177143"/>
            <a:ext cx="4938961" cy="6420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3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TotalTime>
  <Words>3731</Words>
  <Application>Microsoft Office PowerPoint</Application>
  <PresentationFormat>Экран (4:3)</PresentationFormat>
  <Paragraphs>260</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Работа НП «Мосплем» в 2016 году</vt:lpstr>
      <vt:lpstr>Основные показатели работы хозяйств-членов НП «Мосплем» (2016 год)</vt:lpstr>
      <vt:lpstr>Динамика воспроизводительных и продуктивных качеств коров голштинской, холмогорской и черно-пестрой пород</vt:lpstr>
      <vt:lpstr>Тип телосложения и молочная продуктивность коров-первотелок в племенных хозяйствах Московской области</vt:lpstr>
      <vt:lpstr>Презентация PowerPoint</vt:lpstr>
      <vt:lpstr>Презентация PowerPoint</vt:lpstr>
      <vt:lpstr>Презентация PowerPoint</vt:lpstr>
      <vt:lpstr>Презентация PowerPoint</vt:lpstr>
      <vt:lpstr>Презентация PowerPoint</vt:lpstr>
      <vt:lpstr>Статья 15.2. Передача осуществления полномочий федеральных органов исполнительной власти в области племенного животноводства органам исполнительной власти субъектов Российской Федерации (введена Федеральным законом от 13.07.2015 N 233-ФЗ) </vt:lpstr>
      <vt:lpstr>Презентация PowerPoint</vt:lpstr>
      <vt:lpstr>Презентация PowerPoint</vt:lpstr>
      <vt:lpstr>http://www.dairynews.ru/interview/intervju_s_generalnym_direktorom_kompanii_abs_glob.html</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НП «Мосплем» в 2016 году</dc:title>
  <dc:creator>Александрова Мария</dc:creator>
  <cp:lastModifiedBy>Александрова Мария</cp:lastModifiedBy>
  <cp:revision>23</cp:revision>
  <cp:lastPrinted>2017-05-18T11:09:35Z</cp:lastPrinted>
  <dcterms:created xsi:type="dcterms:W3CDTF">2017-05-18T09:29:17Z</dcterms:created>
  <dcterms:modified xsi:type="dcterms:W3CDTF">2017-08-02T09:46:59Z</dcterms:modified>
</cp:coreProperties>
</file>